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10"/>
  </p:notesMasterIdLst>
  <p:handoutMasterIdLst>
    <p:handoutMasterId r:id="rId11"/>
  </p:handoutMasterIdLst>
  <p:sldIdLst>
    <p:sldId id="261" r:id="rId2"/>
    <p:sldId id="262" r:id="rId3"/>
    <p:sldId id="260" r:id="rId4"/>
    <p:sldId id="264" r:id="rId5"/>
    <p:sldId id="267" r:id="rId6"/>
    <p:sldId id="265" r:id="rId7"/>
    <p:sldId id="266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45741"/>
    <a:srgbClr val="2A6363"/>
    <a:srgbClr val="8F4330"/>
    <a:srgbClr val="75702B"/>
    <a:srgbClr val="64611D"/>
    <a:srgbClr val="5A797B"/>
    <a:srgbClr val="E2E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0374" autoAdjust="0"/>
  </p:normalViewPr>
  <p:slideViewPr>
    <p:cSldViewPr snapToGrid="0" snapToObjects="1">
      <p:cViewPr varScale="1">
        <p:scale>
          <a:sx n="114" d="100"/>
          <a:sy n="114" d="100"/>
        </p:scale>
        <p:origin x="336" y="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292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38271-2392-4270-B537-413BD40C592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F254D-E9E7-4BCF-A0F7-4D52E5735B8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27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FBDD0-A727-40F8-80B1-788269838162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C6152-458A-4DF2-8FD0-1D52FB121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1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ity of Bend logo element, the Bend Bug." title="Bend Bu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6" y="1990653"/>
            <a:ext cx="1828571" cy="182857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068894" y="2288761"/>
            <a:ext cx="8590377" cy="110997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126164"/>
            <a:ext cx="12192000" cy="731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423762" y="6240455"/>
            <a:ext cx="1166500" cy="481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all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1000" b="1" i="0" dirty="0" smtClean="0">
                <a:solidFill>
                  <a:schemeClr val="tx1"/>
                </a:solidFill>
                <a:latin typeface="Arial"/>
                <a:cs typeface="Arial"/>
              </a:rPr>
              <a:t>CITY OF Bend |</a:t>
            </a: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23988" y="6245352"/>
            <a:ext cx="6200775" cy="4846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 b="1" cap="all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b="1" dirty="0" smtClean="0"/>
              <a:t>Click to Add Department or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930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88590" y="302993"/>
            <a:ext cx="9455001" cy="4572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3760" y="1076741"/>
            <a:ext cx="10972800" cy="504942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 descr="City of Bend logo element, the Bend Bug." title="Bend Bu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35" y="74393"/>
            <a:ext cx="914400" cy="9144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126164"/>
            <a:ext cx="12192000" cy="731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3762" y="6240455"/>
            <a:ext cx="1166500" cy="481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all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1000" b="1" i="0" dirty="0" smtClean="0">
                <a:solidFill>
                  <a:schemeClr val="tx1"/>
                </a:solidFill>
                <a:latin typeface="Arial"/>
                <a:cs typeface="Arial"/>
              </a:rPr>
              <a:t>CITY OF Bend |</a:t>
            </a: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23989" y="6245352"/>
            <a:ext cx="6200775" cy="4846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 b="1" cap="all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b="1" dirty="0" smtClean="0"/>
              <a:t>Click to Add Department or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81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23760" y="1079769"/>
            <a:ext cx="5384800" cy="504639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11760" y="1079770"/>
            <a:ext cx="5384800" cy="504639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126164"/>
            <a:ext cx="12192000" cy="731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3762" y="6240455"/>
            <a:ext cx="1166500" cy="481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all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1000" b="1" i="0" dirty="0" smtClean="0">
                <a:solidFill>
                  <a:schemeClr val="tx1"/>
                </a:solidFill>
                <a:latin typeface="Arial"/>
                <a:cs typeface="Arial"/>
              </a:rPr>
              <a:t>CITY OF Bend |</a:t>
            </a: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388590" y="302993"/>
            <a:ext cx="9455001" cy="4572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8" name="Picture 7" descr="City of Bend logo element, the Bend Bug." title="Bend Bu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35" y="74393"/>
            <a:ext cx="914400" cy="914400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23988" y="6245352"/>
            <a:ext cx="6200775" cy="4846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 b="1" cap="all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b="1" dirty="0" smtClean="0"/>
              <a:t>Click to Add Department or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36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026392"/>
            <a:ext cx="12192000" cy="43309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2A6363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1388591" y="1026392"/>
            <a:ext cx="9414819" cy="4330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388591" y="5357305"/>
            <a:ext cx="8026461" cy="712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126164"/>
            <a:ext cx="12192000" cy="731520"/>
          </a:xfrm>
          <a:prstGeom prst="rect">
            <a:avLst/>
          </a:prstGeom>
          <a:solidFill>
            <a:srgbClr val="E2E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3762" y="6240455"/>
            <a:ext cx="1166500" cy="481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all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1000" b="1" i="0" dirty="0" smtClean="0">
                <a:solidFill>
                  <a:schemeClr val="tx1"/>
                </a:solidFill>
                <a:latin typeface="Arial"/>
                <a:cs typeface="Arial"/>
              </a:rPr>
              <a:t>CITY OF Bend |</a:t>
            </a: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388590" y="302993"/>
            <a:ext cx="9455001" cy="4572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9" name="Picture 8" descr="City of Bend logo element, the Bend Bug." title="Bend Bu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35" y="74393"/>
            <a:ext cx="914400" cy="9144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23988" y="6245352"/>
            <a:ext cx="6200775" cy="4846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 b="1" cap="all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b="1" dirty="0" smtClean="0"/>
              <a:t>Click to Add Department or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21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Sag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23762" y="6240455"/>
            <a:ext cx="1166500" cy="481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all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1000" b="1" i="0" dirty="0" smtClean="0">
                <a:solidFill>
                  <a:schemeClr val="bg1"/>
                </a:solidFill>
                <a:latin typeface="Arial"/>
                <a:cs typeface="Arial"/>
              </a:rPr>
              <a:t>CITY Of</a:t>
            </a:r>
            <a:r>
              <a:rPr lang="en-US" sz="1000" b="1" i="0" baseline="0" dirty="0" smtClean="0">
                <a:solidFill>
                  <a:schemeClr val="bg1"/>
                </a:solidFill>
                <a:latin typeface="Arial"/>
                <a:cs typeface="Arial"/>
              </a:rPr>
              <a:t> Bend |</a:t>
            </a:r>
            <a:endParaRPr lang="en-US" sz="1000" b="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768626" y="250203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23988" y="6245352"/>
            <a:ext cx="6200775" cy="4846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 b="1" cap="all" baseline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b="1" dirty="0" smtClean="0"/>
              <a:t>Click to Add Department or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95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Juniper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23762" y="6240455"/>
            <a:ext cx="1166500" cy="481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all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1000" b="1" i="0" dirty="0" smtClean="0">
                <a:solidFill>
                  <a:schemeClr val="bg1"/>
                </a:solidFill>
                <a:latin typeface="Arial"/>
                <a:cs typeface="Arial"/>
              </a:rPr>
              <a:t>CITY OF</a:t>
            </a:r>
            <a:r>
              <a:rPr lang="en-US" sz="1000" b="1" i="0" baseline="0" dirty="0" smtClean="0">
                <a:solidFill>
                  <a:schemeClr val="bg1"/>
                </a:solidFill>
                <a:latin typeface="Arial"/>
                <a:cs typeface="Arial"/>
              </a:rPr>
              <a:t> Bend |</a:t>
            </a:r>
            <a:endParaRPr lang="en-US" sz="1000" b="0" dirty="0">
              <a:solidFill>
                <a:schemeClr val="bg1"/>
              </a:solidFill>
            </a:endParaRPr>
          </a:p>
        </p:txBody>
      </p:sp>
      <p:sp>
        <p:nvSpPr>
          <p:cNvPr id="4" name="Title 4"/>
          <p:cNvSpPr>
            <a:spLocks noGrp="1"/>
          </p:cNvSpPr>
          <p:nvPr>
            <p:ph type="title" hasCustomPrompt="1"/>
          </p:nvPr>
        </p:nvSpPr>
        <p:spPr>
          <a:xfrm>
            <a:off x="768626" y="250203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23988" y="6245352"/>
            <a:ext cx="6200775" cy="4846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 b="1" cap="all" baseline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b="1" dirty="0" smtClean="0"/>
              <a:t>Click to Add Department or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37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Cinder Cone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23762" y="6240455"/>
            <a:ext cx="1166500" cy="481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all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1000" b="1" i="0" dirty="0" smtClean="0">
                <a:solidFill>
                  <a:schemeClr val="bg1"/>
                </a:solidFill>
                <a:latin typeface="Arial"/>
                <a:cs typeface="Arial"/>
              </a:rPr>
              <a:t>CITY OF Bend |</a:t>
            </a:r>
            <a:endParaRPr lang="en-US" sz="1000" b="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768626" y="250203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23988" y="6245352"/>
            <a:ext cx="6200775" cy="4846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 b="1" cap="all" baseline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b="1" dirty="0" smtClean="0"/>
              <a:t>Click to Add Department or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19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Olive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23762" y="6240455"/>
            <a:ext cx="1166500" cy="481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all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1000" b="1" i="0" dirty="0" smtClean="0">
                <a:solidFill>
                  <a:schemeClr val="bg1"/>
                </a:solidFill>
                <a:latin typeface="Arial"/>
                <a:cs typeface="Arial"/>
              </a:rPr>
              <a:t>CITY OF Bend |</a:t>
            </a:r>
            <a:endParaRPr lang="en-US" sz="1000" b="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768626" y="250203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23988" y="6245352"/>
            <a:ext cx="6200775" cy="4846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 b="1" cap="all" baseline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b="1" dirty="0" smtClean="0"/>
              <a:t>Click to Add Department or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91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0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iming>
    <p:tnLst>
      <p:par>
        <p:cTn id="1" dur="indefinite" restart="never" nodeType="tmRoot"/>
      </p:par>
    </p:tnLst>
  </p:timing>
  <p:txStyles>
    <p:titleStyle>
      <a:lvl1pPr algn="r" defTabSz="457200" rtl="0" eaLnBrk="1" latinLnBrk="0" hangingPunct="1">
        <a:spcBef>
          <a:spcPct val="0"/>
        </a:spcBef>
        <a:buNone/>
        <a:defRPr sz="28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en-US" sz="2400" kern="1200" dirty="0" smtClean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Managed camps Update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08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12597" y="3531551"/>
            <a:ext cx="1574744" cy="1352883"/>
          </a:xfrm>
          <a:prstGeom prst="rect">
            <a:avLst/>
          </a:prstGeom>
          <a:solidFill>
            <a:srgbClr val="5A797B"/>
          </a:solidFill>
          <a:ln>
            <a:solidFill>
              <a:srgbClr val="5A797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37230" y="5040649"/>
            <a:ext cx="1560595" cy="908794"/>
          </a:xfrm>
          <a:prstGeom prst="rect">
            <a:avLst/>
          </a:prstGeom>
          <a:solidFill>
            <a:srgbClr val="64611D"/>
          </a:solidFill>
          <a:ln>
            <a:solidFill>
              <a:srgbClr val="75702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Overall approach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29883" y="1595960"/>
            <a:ext cx="1745166" cy="729943"/>
          </a:xfrm>
          <a:prstGeom prst="rect">
            <a:avLst/>
          </a:prstGeom>
          <a:solidFill>
            <a:srgbClr val="2A6363"/>
          </a:solidFill>
          <a:ln>
            <a:solidFill>
              <a:srgbClr val="2A636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Finalize camp </a:t>
            </a:r>
            <a:r>
              <a:rPr lang="en-US" dirty="0" smtClean="0"/>
              <a:t>Locations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090854" y="3531551"/>
            <a:ext cx="5958644" cy="400091"/>
          </a:xfrm>
          <a:prstGeom prst="rect">
            <a:avLst/>
          </a:prstGeom>
          <a:solidFill>
            <a:srgbClr val="5A797B"/>
          </a:solidFill>
          <a:ln>
            <a:solidFill>
              <a:srgbClr val="5A797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County identified land for affordable housing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090854" y="5031506"/>
            <a:ext cx="7610707" cy="430292"/>
          </a:xfrm>
          <a:prstGeom prst="rect">
            <a:avLst/>
          </a:prstGeom>
          <a:solidFill>
            <a:srgbClr val="64611D"/>
          </a:solidFill>
          <a:ln>
            <a:solidFill>
              <a:srgbClr val="75702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Identify Land RV Parks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174487" y="1310947"/>
            <a:ext cx="9606776" cy="545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987341" y="1141059"/>
            <a:ext cx="317811" cy="3178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80507" y="1168482"/>
            <a:ext cx="317811" cy="3178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782836" y="1173663"/>
            <a:ext cx="317811" cy="3178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70249" y="1163076"/>
            <a:ext cx="317811" cy="3178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0065725" y="1155620"/>
            <a:ext cx="317811" cy="3178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20732379">
            <a:off x="2299931" y="890450"/>
            <a:ext cx="91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12597" y="1581204"/>
            <a:ext cx="1595713" cy="1803894"/>
          </a:xfrm>
          <a:prstGeom prst="rect">
            <a:avLst/>
          </a:prstGeom>
          <a:solidFill>
            <a:srgbClr val="2A6363"/>
          </a:solidFill>
          <a:ln>
            <a:solidFill>
              <a:srgbClr val="5A797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40640" y="2263441"/>
            <a:ext cx="153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Expedite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8068" y="3990858"/>
            <a:ext cx="1349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Fast Track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7230" y="5098876"/>
            <a:ext cx="1574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Medium Term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20630888">
            <a:off x="4029634" y="880395"/>
            <a:ext cx="132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September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 rot="20738690">
            <a:off x="10277527" y="867477"/>
            <a:ext cx="1281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December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946111" y="1594623"/>
            <a:ext cx="1964525" cy="731281"/>
          </a:xfrm>
          <a:prstGeom prst="rect">
            <a:avLst/>
          </a:prstGeom>
          <a:solidFill>
            <a:srgbClr val="2A6363"/>
          </a:solidFill>
          <a:ln>
            <a:solidFill>
              <a:srgbClr val="2A636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RFP for Manager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981696" y="1592971"/>
            <a:ext cx="5799565" cy="392010"/>
          </a:xfrm>
          <a:prstGeom prst="rect">
            <a:avLst/>
          </a:prstGeom>
          <a:solidFill>
            <a:srgbClr val="2A6363"/>
          </a:solidFill>
          <a:ln>
            <a:solidFill>
              <a:srgbClr val="2A636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 first camp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8129333" y="2023061"/>
            <a:ext cx="3651930" cy="318820"/>
          </a:xfrm>
          <a:prstGeom prst="rect">
            <a:avLst/>
          </a:prstGeom>
          <a:solidFill>
            <a:srgbClr val="2A6363"/>
          </a:solidFill>
          <a:ln>
            <a:solidFill>
              <a:srgbClr val="2A636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Open </a:t>
            </a:r>
            <a:r>
              <a:rPr lang="en-US" dirty="0" smtClean="0"/>
              <a:t>second </a:t>
            </a:r>
            <a:r>
              <a:rPr lang="en-US" dirty="0"/>
              <a:t>camp</a:t>
            </a:r>
          </a:p>
        </p:txBody>
      </p:sp>
      <p:sp>
        <p:nvSpPr>
          <p:cNvPr id="36" name="TextBox 35"/>
          <p:cNvSpPr txBox="1"/>
          <p:nvPr/>
        </p:nvSpPr>
        <p:spPr>
          <a:xfrm rot="21006333">
            <a:off x="8172752" y="895641"/>
            <a:ext cx="127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November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20738690">
            <a:off x="6030174" y="913782"/>
            <a:ext cx="1033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October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118229" y="3516770"/>
            <a:ext cx="3651930" cy="414872"/>
          </a:xfrm>
          <a:prstGeom prst="rect">
            <a:avLst/>
          </a:prstGeom>
          <a:solidFill>
            <a:srgbClr val="5A797B"/>
          </a:solidFill>
          <a:ln>
            <a:solidFill>
              <a:srgbClr val="5A797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RFP selection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090855" y="4009994"/>
            <a:ext cx="9690408" cy="408941"/>
          </a:xfrm>
          <a:prstGeom prst="rect">
            <a:avLst/>
          </a:prstGeom>
          <a:solidFill>
            <a:srgbClr val="5A797B"/>
          </a:solidFill>
          <a:ln>
            <a:solidFill>
              <a:srgbClr val="5A797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Renovations at Division St Shelter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8074971" y="5495542"/>
            <a:ext cx="3689017" cy="395779"/>
          </a:xfrm>
          <a:prstGeom prst="rect">
            <a:avLst/>
          </a:prstGeom>
          <a:solidFill>
            <a:srgbClr val="64611D"/>
          </a:solidFill>
          <a:ln>
            <a:solidFill>
              <a:srgbClr val="75702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Begin entitlement on Camp </a:t>
            </a:r>
            <a:r>
              <a:rPr lang="en-US" dirty="0"/>
              <a:t>S</a:t>
            </a:r>
            <a:r>
              <a:rPr lang="en-US" dirty="0" smtClean="0"/>
              <a:t>ites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9752055" y="5033384"/>
            <a:ext cx="2010177" cy="428414"/>
          </a:xfrm>
          <a:prstGeom prst="rect">
            <a:avLst/>
          </a:prstGeom>
          <a:solidFill>
            <a:srgbClr val="64611D"/>
          </a:solidFill>
          <a:ln>
            <a:solidFill>
              <a:srgbClr val="75702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RFP for RV park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2129883" y="2415744"/>
            <a:ext cx="4540278" cy="437803"/>
          </a:xfrm>
          <a:prstGeom prst="rect">
            <a:avLst/>
          </a:prstGeom>
          <a:solidFill>
            <a:srgbClr val="2A6363"/>
          </a:solidFill>
          <a:ln>
            <a:solidFill>
              <a:srgbClr val="2A636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RFP for Navigation Center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754478" y="2422332"/>
            <a:ext cx="5026785" cy="437803"/>
          </a:xfrm>
          <a:prstGeom prst="rect">
            <a:avLst/>
          </a:prstGeom>
          <a:solidFill>
            <a:srgbClr val="2A6363"/>
          </a:solidFill>
          <a:ln>
            <a:solidFill>
              <a:srgbClr val="2A636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 the Navigation Center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090855" y="4492639"/>
            <a:ext cx="2676292" cy="391795"/>
          </a:xfrm>
          <a:prstGeom prst="rect">
            <a:avLst/>
          </a:prstGeom>
          <a:solidFill>
            <a:srgbClr val="5A797B"/>
          </a:solidFill>
          <a:ln>
            <a:solidFill>
              <a:srgbClr val="5A797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Close on 2</a:t>
            </a:r>
            <a:r>
              <a:rPr lang="en-US" baseline="30000" dirty="0" smtClean="0"/>
              <a:t>nd</a:t>
            </a:r>
            <a:r>
              <a:rPr lang="en-US" dirty="0" smtClean="0"/>
              <a:t> St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812131" y="4492639"/>
            <a:ext cx="6951857" cy="399226"/>
          </a:xfrm>
          <a:prstGeom prst="rect">
            <a:avLst/>
          </a:prstGeom>
          <a:solidFill>
            <a:srgbClr val="5A797B"/>
          </a:solidFill>
          <a:ln>
            <a:solidFill>
              <a:srgbClr val="5A797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Renovations at 2nd St Shelter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129883" y="2926843"/>
            <a:ext cx="9651380" cy="453183"/>
          </a:xfrm>
          <a:prstGeom prst="rect">
            <a:avLst/>
          </a:prstGeom>
          <a:solidFill>
            <a:srgbClr val="2A6363"/>
          </a:solidFill>
          <a:ln>
            <a:solidFill>
              <a:srgbClr val="4457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Development Code Changes &amp; Identify Land for Safe </a:t>
            </a:r>
            <a:r>
              <a:rPr lang="en-US" dirty="0" smtClean="0"/>
              <a:t>Parking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37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Site Priorities for Operators</a:t>
            </a:r>
          </a:p>
          <a:p>
            <a:r>
              <a:rPr lang="en-US" dirty="0" smtClean="0"/>
              <a:t>15-25 sites/campers</a:t>
            </a:r>
          </a:p>
          <a:p>
            <a:r>
              <a:rPr lang="en-US" dirty="0" smtClean="0"/>
              <a:t>Perimeter markings</a:t>
            </a:r>
          </a:p>
          <a:p>
            <a:r>
              <a:rPr lang="en-US" dirty="0" smtClean="0"/>
              <a:t>Access to water</a:t>
            </a:r>
          </a:p>
          <a:p>
            <a:r>
              <a:rPr lang="en-US" dirty="0" smtClean="0"/>
              <a:t>Circulation, space for Medical van</a:t>
            </a:r>
          </a:p>
          <a:p>
            <a:r>
              <a:rPr lang="en-US" dirty="0" smtClean="0"/>
              <a:t>Estimated $300K-$400K annually</a:t>
            </a:r>
          </a:p>
          <a:p>
            <a:r>
              <a:rPr lang="en-US" dirty="0" smtClean="0"/>
              <a:t>Proximity to social services, transit, employment 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Essential Site Characteristics</a:t>
            </a:r>
          </a:p>
          <a:p>
            <a:r>
              <a:rPr lang="en-US" dirty="0" smtClean="0"/>
              <a:t>Undeveloped </a:t>
            </a:r>
          </a:p>
          <a:p>
            <a:r>
              <a:rPr lang="en-US" dirty="0" smtClean="0"/>
              <a:t>Publically owned</a:t>
            </a:r>
          </a:p>
          <a:p>
            <a:r>
              <a:rPr lang="en-US" dirty="0" smtClean="0"/>
              <a:t>Existing street access</a:t>
            </a:r>
          </a:p>
          <a:p>
            <a:r>
              <a:rPr lang="en-US" dirty="0" smtClean="0"/>
              <a:t>Existing water service</a:t>
            </a:r>
          </a:p>
          <a:p>
            <a:r>
              <a:rPr lang="en-US" dirty="0" smtClean="0"/>
              <a:t>Street Address (or ability to get one)</a:t>
            </a:r>
          </a:p>
          <a:p>
            <a:r>
              <a:rPr lang="en-US" dirty="0" smtClean="0"/>
              <a:t>Ability (with entitlement work) to approve </a:t>
            </a:r>
            <a:r>
              <a:rPr lang="en-US" dirty="0" smtClean="0"/>
              <a:t>permanent </a:t>
            </a:r>
            <a:r>
              <a:rPr lang="en-US" dirty="0" smtClean="0"/>
              <a:t>transitional </a:t>
            </a:r>
            <a:r>
              <a:rPr lang="en-US" dirty="0" smtClean="0"/>
              <a:t>housing/shelter</a:t>
            </a:r>
            <a:endParaRPr lang="en-US" dirty="0" smtClean="0"/>
          </a:p>
          <a:p>
            <a:endParaRPr lang="en-US" u="sng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Sanctioned encampment Site Characteristics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7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58" y="227549"/>
            <a:ext cx="9446733" cy="6407426"/>
          </a:xfr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Site #1 | 9</a:t>
            </a:r>
            <a:r>
              <a:rPr lang="en-US" baseline="30000" dirty="0" smtClean="0"/>
              <a:t>th</a:t>
            </a:r>
            <a:r>
              <a:rPr lang="en-US" dirty="0" smtClean="0"/>
              <a:t> Street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10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Site #1 | 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Street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Agreement from Council to proceed</a:t>
            </a:r>
          </a:p>
          <a:p>
            <a:r>
              <a:rPr lang="en-US" dirty="0" smtClean="0"/>
              <a:t>Begin conversations with adjacent neighbors</a:t>
            </a:r>
          </a:p>
          <a:p>
            <a:pPr lvl="1"/>
            <a:r>
              <a:rPr lang="en-US" dirty="0" smtClean="0"/>
              <a:t>Followed by open public meetings</a:t>
            </a:r>
          </a:p>
          <a:p>
            <a:r>
              <a:rPr lang="en-US" dirty="0" smtClean="0"/>
              <a:t>Site visit with Parks</a:t>
            </a:r>
          </a:p>
          <a:p>
            <a:r>
              <a:rPr lang="en-US" dirty="0" smtClean="0"/>
              <a:t>Overall site plan and approval under HB 2006</a:t>
            </a:r>
          </a:p>
          <a:p>
            <a:r>
              <a:rPr lang="en-US" dirty="0" smtClean="0"/>
              <a:t>Open </a:t>
            </a:r>
            <a:r>
              <a:rPr lang="en-US" dirty="0" smtClean="0"/>
              <a:t>RFP for service provider to manage camp</a:t>
            </a:r>
          </a:p>
          <a:p>
            <a:r>
              <a:rPr lang="en-US" dirty="0"/>
              <a:t>Overall agreement on site plan for future permanent structures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632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702" y="199686"/>
            <a:ext cx="9606775" cy="6416432"/>
          </a:xfr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Site #2 | SE 3</a:t>
            </a:r>
            <a:r>
              <a:rPr lang="en-US" baseline="30000" dirty="0" smtClean="0"/>
              <a:t>rd</a:t>
            </a:r>
            <a:r>
              <a:rPr lang="en-US" dirty="0" smtClean="0"/>
              <a:t> Street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63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Site #2 | SE 3</a:t>
            </a:r>
            <a:r>
              <a:rPr lang="en-US" baseline="30000" dirty="0" smtClean="0"/>
              <a:t>rd</a:t>
            </a:r>
            <a:r>
              <a:rPr lang="en-US" dirty="0" smtClean="0"/>
              <a:t> Street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Agreement from Council to proceed</a:t>
            </a:r>
          </a:p>
          <a:p>
            <a:r>
              <a:rPr lang="en-US" dirty="0"/>
              <a:t>Begin conversations with adjacent neighbors</a:t>
            </a:r>
          </a:p>
          <a:p>
            <a:pPr lvl="1"/>
            <a:r>
              <a:rPr lang="en-US" dirty="0"/>
              <a:t>Followed by open public meetings</a:t>
            </a:r>
          </a:p>
          <a:p>
            <a:r>
              <a:rPr lang="en-US" b="1" dirty="0" smtClean="0">
                <a:solidFill>
                  <a:srgbClr val="8F4330"/>
                </a:solidFill>
              </a:rPr>
              <a:t>Contingent on successful negotiation of agreement with </a:t>
            </a:r>
            <a:r>
              <a:rPr lang="en-US" b="1" dirty="0" smtClean="0">
                <a:solidFill>
                  <a:srgbClr val="8F4330"/>
                </a:solidFill>
              </a:rPr>
              <a:t>ODOT</a:t>
            </a:r>
            <a:endParaRPr lang="en-US" b="1" dirty="0">
              <a:solidFill>
                <a:srgbClr val="8F4330"/>
              </a:solidFill>
            </a:endParaRPr>
          </a:p>
          <a:p>
            <a:r>
              <a:rPr lang="en-US" dirty="0"/>
              <a:t>Overall site plan and approval under HB 2006</a:t>
            </a:r>
          </a:p>
          <a:p>
            <a:r>
              <a:rPr lang="en-US" dirty="0" smtClean="0"/>
              <a:t>Open </a:t>
            </a:r>
            <a:r>
              <a:rPr lang="en-US" dirty="0"/>
              <a:t>RFP for service provider to manage camp</a:t>
            </a:r>
          </a:p>
          <a:p>
            <a:r>
              <a:rPr lang="en-US" dirty="0"/>
              <a:t>Overall agreement on site plan for future permanent structures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863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108" b="910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075364" y="5088888"/>
            <a:ext cx="8768227" cy="71244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Photo credit: Stories </a:t>
            </a:r>
            <a:r>
              <a:rPr lang="en-US" dirty="0">
                <a:solidFill>
                  <a:schemeClr val="tx1"/>
                </a:solidFill>
              </a:rPr>
              <a:t>of Us: Camp Second </a:t>
            </a:r>
            <a:r>
              <a:rPr lang="en-US" dirty="0" smtClean="0">
                <a:solidFill>
                  <a:schemeClr val="tx1"/>
                </a:solidFill>
              </a:rPr>
              <a:t>Chance, Melinda </a:t>
            </a:r>
            <a:r>
              <a:rPr lang="en-US" dirty="0" err="1">
                <a:solidFill>
                  <a:schemeClr val="tx1"/>
                </a:solidFill>
              </a:rPr>
              <a:t>Raebyne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2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y of Bend PowerPoint Theme">
  <a:themeElements>
    <a:clrScheme name="City of Bend">
      <a:dk1>
        <a:srgbClr val="000000"/>
      </a:dk1>
      <a:lt1>
        <a:srgbClr val="FFFFFF"/>
      </a:lt1>
      <a:dk2>
        <a:srgbClr val="2D7B80"/>
      </a:dk2>
      <a:lt2>
        <a:srgbClr val="8CAFB4"/>
      </a:lt2>
      <a:accent1>
        <a:srgbClr val="837B17"/>
      </a:accent1>
      <a:accent2>
        <a:srgbClr val="2D7B80"/>
      </a:accent2>
      <a:accent3>
        <a:srgbClr val="35583D"/>
      </a:accent3>
      <a:accent4>
        <a:srgbClr val="A8422F"/>
      </a:accent4>
      <a:accent5>
        <a:srgbClr val="E2E0C4"/>
      </a:accent5>
      <a:accent6>
        <a:srgbClr val="CAD9DB"/>
      </a:accent6>
      <a:hlink>
        <a:srgbClr val="837B17"/>
      </a:hlink>
      <a:folHlink>
        <a:srgbClr val="E2E0C4"/>
      </a:folHlink>
    </a:clrScheme>
    <a:fontScheme name="City of Bend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B Powerpoint Template.potx" id="{D861D5BA-D232-4818-8E2A-55BAAA04AB48}" vid="{54EEA01A-C8E0-469B-BAC3-F4C375436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COB Powerpoint Template</Template>
  <TotalTime>167</TotalTime>
  <Words>278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City of Bend PowerPoint Theme</vt:lpstr>
      <vt:lpstr>Managed camps Update</vt:lpstr>
      <vt:lpstr>Overall approach</vt:lpstr>
      <vt:lpstr>Sanctioned encampment Site Characteristics</vt:lpstr>
      <vt:lpstr>Site #1 | 9th Street</vt:lpstr>
      <vt:lpstr>Site #1 | 9th Street</vt:lpstr>
      <vt:lpstr>Site #2 | SE 3rd Street</vt:lpstr>
      <vt:lpstr>Site #2 | SE 3rd Street</vt:lpstr>
      <vt:lpstr>PowerPoint Presentation</vt:lpstr>
    </vt:vector>
  </TitlesOfParts>
  <Company>City of Bend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Romero</dc:creator>
  <cp:lastModifiedBy>Carolyn Eagan</cp:lastModifiedBy>
  <cp:revision>17</cp:revision>
  <dcterms:created xsi:type="dcterms:W3CDTF">2021-02-13T00:44:40Z</dcterms:created>
  <dcterms:modified xsi:type="dcterms:W3CDTF">2021-08-18T18:59:47Z</dcterms:modified>
</cp:coreProperties>
</file>