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9" r:id="rId4"/>
  </p:sldMasterIdLst>
  <p:notesMasterIdLst>
    <p:notesMasterId r:id="rId32"/>
  </p:notesMasterIdLst>
  <p:sldIdLst>
    <p:sldId id="256" r:id="rId5"/>
    <p:sldId id="367" r:id="rId6"/>
    <p:sldId id="327" r:id="rId7"/>
    <p:sldId id="329" r:id="rId8"/>
    <p:sldId id="328" r:id="rId9"/>
    <p:sldId id="361" r:id="rId10"/>
    <p:sldId id="330" r:id="rId11"/>
    <p:sldId id="364" r:id="rId12"/>
    <p:sldId id="343" r:id="rId13"/>
    <p:sldId id="333" r:id="rId14"/>
    <p:sldId id="339" r:id="rId15"/>
    <p:sldId id="362" r:id="rId16"/>
    <p:sldId id="337" r:id="rId17"/>
    <p:sldId id="354" r:id="rId18"/>
    <p:sldId id="363" r:id="rId19"/>
    <p:sldId id="365" r:id="rId20"/>
    <p:sldId id="301" r:id="rId21"/>
    <p:sldId id="324" r:id="rId22"/>
    <p:sldId id="344" r:id="rId23"/>
    <p:sldId id="359" r:id="rId24"/>
    <p:sldId id="352" r:id="rId25"/>
    <p:sldId id="353" r:id="rId26"/>
    <p:sldId id="299" r:id="rId27"/>
    <p:sldId id="263" r:id="rId28"/>
    <p:sldId id="326" r:id="rId29"/>
    <p:sldId id="262" r:id="rId30"/>
    <p:sldId id="296"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F55026-CF96-AE23-49AA-103C962CE5E4}" name="Autumn Rackley" initials="AR" userId="S::autumnr@neighborimpact.org::7a64d0aa-87b9-4a55-9725-c89577d5864b" providerId="AD"/>
  <p188:author id="{F901D340-3A3A-748E-6C3F-3EABCA393272}" name="Molly Heiss" initials="MH" userId="S::mollyh@neighborimpact.org::158315ff-452b-48e3-a340-a6dd18a645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7BC60-1B64-4CB0-B1FC-5BA16AFE0724}" v="5" dt="2025-05-19T18:35:36.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89564" autoAdjust="0"/>
  </p:normalViewPr>
  <p:slideViewPr>
    <p:cSldViewPr snapToGrid="0">
      <p:cViewPr varScale="1">
        <p:scale>
          <a:sx n="70" d="100"/>
          <a:sy n="70" d="100"/>
        </p:scale>
        <p:origin x="974" y="53"/>
      </p:cViewPr>
      <p:guideLst/>
    </p:cSldViewPr>
  </p:slideViewPr>
  <p:notesTextViewPr>
    <p:cViewPr>
      <p:scale>
        <a:sx n="1" d="1"/>
        <a:sy n="1" d="1"/>
      </p:scale>
      <p:origin x="0" y="0"/>
    </p:cViewPr>
  </p:notesTextViewPr>
  <p:sorterViewPr>
    <p:cViewPr>
      <p:scale>
        <a:sx n="100" d="100"/>
        <a:sy n="100" d="100"/>
      </p:scale>
      <p:origin x="0" y="-38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 Wilson" userId="b9b99118-adf4-426a-8b33-363b7f99ad97" providerId="ADAL" clId="{7DC7BC60-1B64-4CB0-B1FC-5BA16AFE0724}"/>
    <pc:docChg chg="undo custSel modSld">
      <pc:chgData name="Eliza Wilson" userId="b9b99118-adf4-426a-8b33-363b7f99ad97" providerId="ADAL" clId="{7DC7BC60-1B64-4CB0-B1FC-5BA16AFE0724}" dt="2025-05-19T18:39:38.698" v="137" actId="27636"/>
      <pc:docMkLst>
        <pc:docMk/>
      </pc:docMkLst>
      <pc:sldChg chg="addSp modSp mod">
        <pc:chgData name="Eliza Wilson" userId="b9b99118-adf4-426a-8b33-363b7f99ad97" providerId="ADAL" clId="{7DC7BC60-1B64-4CB0-B1FC-5BA16AFE0724}" dt="2025-05-19T15:47:47.640" v="130" actId="20577"/>
        <pc:sldMkLst>
          <pc:docMk/>
          <pc:sldMk cId="109857222" sldId="256"/>
        </pc:sldMkLst>
        <pc:spChg chg="mod">
          <ac:chgData name="Eliza Wilson" userId="b9b99118-adf4-426a-8b33-363b7f99ad97" providerId="ADAL" clId="{7DC7BC60-1B64-4CB0-B1FC-5BA16AFE0724}" dt="2025-05-19T15:47:47.640" v="130" actId="20577"/>
          <ac:spMkLst>
            <pc:docMk/>
            <pc:sldMk cId="109857222" sldId="256"/>
            <ac:spMk id="8" creationId="{00000000-0000-0000-0000-000000000000}"/>
          </ac:spMkLst>
        </pc:spChg>
        <pc:spChg chg="add">
          <ac:chgData name="Eliza Wilson" userId="b9b99118-adf4-426a-8b33-363b7f99ad97" providerId="ADAL" clId="{7DC7BC60-1B64-4CB0-B1FC-5BA16AFE0724}" dt="2025-05-19T15:46:17.895" v="48"/>
          <ac:spMkLst>
            <pc:docMk/>
            <pc:sldMk cId="109857222" sldId="256"/>
            <ac:spMk id="9" creationId="{F38A6B26-86E3-65FD-2117-C2757580F6BC}"/>
          </ac:spMkLst>
        </pc:spChg>
      </pc:sldChg>
      <pc:sldChg chg="modSp mod">
        <pc:chgData name="Eliza Wilson" userId="b9b99118-adf4-426a-8b33-363b7f99ad97" providerId="ADAL" clId="{7DC7BC60-1B64-4CB0-B1FC-5BA16AFE0724}" dt="2025-05-19T18:39:14.448" v="131" actId="20577"/>
        <pc:sldMkLst>
          <pc:docMk/>
          <pc:sldMk cId="2141082352" sldId="263"/>
        </pc:sldMkLst>
        <pc:spChg chg="mod">
          <ac:chgData name="Eliza Wilson" userId="b9b99118-adf4-426a-8b33-363b7f99ad97" providerId="ADAL" clId="{7DC7BC60-1B64-4CB0-B1FC-5BA16AFE0724}" dt="2025-05-19T15:38:15.155" v="1"/>
          <ac:spMkLst>
            <pc:docMk/>
            <pc:sldMk cId="2141082352" sldId="263"/>
            <ac:spMk id="2" creationId="{A6015599-DC5E-F842-A886-19E0CF5CF82A}"/>
          </ac:spMkLst>
        </pc:spChg>
        <pc:spChg chg="mod">
          <ac:chgData name="Eliza Wilson" userId="b9b99118-adf4-426a-8b33-363b7f99ad97" providerId="ADAL" clId="{7DC7BC60-1B64-4CB0-B1FC-5BA16AFE0724}" dt="2025-05-19T18:39:14.448" v="131" actId="20577"/>
          <ac:spMkLst>
            <pc:docMk/>
            <pc:sldMk cId="2141082352" sldId="263"/>
            <ac:spMk id="3" creationId="{9A83548A-B778-7644-9C0E-8E1B4466E27E}"/>
          </ac:spMkLst>
        </pc:spChg>
      </pc:sldChg>
      <pc:sldChg chg="modSp mod">
        <pc:chgData name="Eliza Wilson" userId="b9b99118-adf4-426a-8b33-363b7f99ad97" providerId="ADAL" clId="{7DC7BC60-1B64-4CB0-B1FC-5BA16AFE0724}" dt="2025-05-19T18:39:38.698" v="137" actId="27636"/>
        <pc:sldMkLst>
          <pc:docMk/>
          <pc:sldMk cId="939548461" sldId="326"/>
        </pc:sldMkLst>
        <pc:spChg chg="mod">
          <ac:chgData name="Eliza Wilson" userId="b9b99118-adf4-426a-8b33-363b7f99ad97" providerId="ADAL" clId="{7DC7BC60-1B64-4CB0-B1FC-5BA16AFE0724}" dt="2025-05-19T18:39:38.698" v="137" actId="27636"/>
          <ac:spMkLst>
            <pc:docMk/>
            <pc:sldMk cId="939548461" sldId="326"/>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neighborimpact365.sharepoint.com/sites/HousingStabilization613/Shared%20Documents/General/Data/PIT/2025%20PIT/EXCEL%20PointInTimeExport_04-18-2025%20Counting%20Us%20raw%20data%20exp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732131248419415"/>
          <c:y val="0.21815148918901001"/>
          <c:w val="0.50634080878054843"/>
          <c:h val="0.66468938620828821"/>
        </c:manualLayout>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94604626582631046"/>
          <c:w val="0.98802325643961819"/>
          <c:h val="4.172114742947921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Length of</a:t>
            </a:r>
            <a:r>
              <a:rPr lang="en-US" sz="2000" baseline="0" dirty="0"/>
              <a:t> Time in Central Oregon</a:t>
            </a:r>
            <a:endParaRPr lang="en-US" sz="2000" dirty="0"/>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7A1-44B6-9895-A9E32A45E94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7A1-44B6-9895-A9E32A45E94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7A1-44B6-9895-A9E32A45E94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7A1-44B6-9895-A9E32A45E94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7A1-44B6-9895-A9E32A45E94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57A1-44B6-9895-A9E32A45E94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57A1-44B6-9895-A9E32A45E940}"/>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57A1-44B6-9895-A9E32A45E940}"/>
                </c:ext>
              </c:extLst>
            </c:dLbl>
            <c:dLbl>
              <c:idx val="1"/>
              <c:layout>
                <c:manualLayout>
                  <c:x val="-3.8247827854658252E-2"/>
                  <c:y val="2.4192439234116903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51B8152B-E015-418B-BFDA-69418A658EFB}" type="CATEGORYNAME">
                      <a:rPr lang="en-US" sz="1600"/>
                      <a:pPr>
                        <a:defRPr sz="1600">
                          <a:solidFill>
                            <a:schemeClr val="accent1"/>
                          </a:solidFill>
                        </a:defRPr>
                      </a:pPr>
                      <a:t>[CATEGORY NAME]</a:t>
                    </a:fld>
                    <a:endParaRPr lang="en-US" sz="1600" baseline="0"/>
                  </a:p>
                  <a:p>
                    <a:pPr>
                      <a:defRPr sz="1600">
                        <a:solidFill>
                          <a:schemeClr val="accent1"/>
                        </a:solidFill>
                      </a:defRPr>
                    </a:pPr>
                    <a:r>
                      <a:rPr lang="en-US" sz="1600" baseline="0"/>
                      <a:t> </a:t>
                    </a:r>
                    <a:fld id="{435DF7B4-C808-49FB-9EAD-D7171DC179E3}" type="VALUE">
                      <a:rPr lang="en-US" sz="1600" baseline="0"/>
                      <a:pPr>
                        <a:defRPr sz="1600">
                          <a:solidFill>
                            <a:schemeClr val="accent1"/>
                          </a:solidFill>
                        </a:defRPr>
                      </a:pPr>
                      <a:t>[VALUE]</a:t>
                    </a:fld>
                    <a:endParaRPr lang="en-US" sz="1600" baseline="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7A1-44B6-9895-A9E32A45E940}"/>
                </c:ext>
              </c:extLst>
            </c:dLbl>
            <c:dLbl>
              <c:idx val="2"/>
              <c:layout>
                <c:manualLayout>
                  <c:x val="-2.4478609826981284E-2"/>
                  <c:y val="4.5965634544822116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25F3B35D-83FD-407C-AA54-D1A2C1DFACCA}" type="CATEGORYNAME">
                      <a:rPr lang="en-US" sz="1600"/>
                      <a:pPr>
                        <a:defRPr sz="1600">
                          <a:solidFill>
                            <a:schemeClr val="accent1"/>
                          </a:solidFill>
                        </a:defRPr>
                      </a:pPr>
                      <a:t>[CATEGORY NAME]</a:t>
                    </a:fld>
                    <a:endParaRPr lang="en-US" sz="1600" baseline="0"/>
                  </a:p>
                  <a:p>
                    <a:pPr>
                      <a:defRPr sz="1600">
                        <a:solidFill>
                          <a:schemeClr val="accent1"/>
                        </a:solidFill>
                      </a:defRPr>
                    </a:pPr>
                    <a:fld id="{6AFFE4A1-BF38-4714-A78F-CB4DC1CA4F10}" type="VALUE">
                      <a:rPr lang="en-US" sz="1600" baseline="0"/>
                      <a:pPr>
                        <a:defRPr sz="1600">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7A1-44B6-9895-A9E32A45E940}"/>
                </c:ext>
              </c:extLst>
            </c:dLbl>
            <c:dLbl>
              <c:idx val="3"/>
              <c:layout>
                <c:manualLayout>
                  <c:x val="-1.3769218027676972E-2"/>
                  <c:y val="4.5965634544822116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D8B518DD-8E75-4829-8E6F-5D76A4AC1F4A}" type="CATEGORYNAME">
                      <a:rPr lang="en-US" sz="1600"/>
                      <a:pPr>
                        <a:defRPr sz="1600">
                          <a:solidFill>
                            <a:schemeClr val="accent1"/>
                          </a:solidFill>
                        </a:defRPr>
                      </a:pPr>
                      <a:t>[CATEGORY NAME]</a:t>
                    </a:fld>
                    <a:endParaRPr lang="en-US" sz="1600" baseline="0"/>
                  </a:p>
                  <a:p>
                    <a:pPr>
                      <a:defRPr sz="1600">
                        <a:solidFill>
                          <a:schemeClr val="accent1"/>
                        </a:solidFill>
                      </a:defRPr>
                    </a:pPr>
                    <a:fld id="{4D8CF39B-959B-4EB0-80FC-20CA61DC4FEF}" type="VALUE">
                      <a:rPr lang="en-US" sz="1600" baseline="0"/>
                      <a:pPr>
                        <a:defRPr sz="1600">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7A1-44B6-9895-A9E32A45E940}"/>
                </c:ext>
              </c:extLst>
            </c:dLbl>
            <c:dLbl>
              <c:idx val="4"/>
              <c:layout>
                <c:manualLayout>
                  <c:x val="9.1794786851178683E-3"/>
                  <c:y val="4.8384878468233805E-2"/>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9AD5ABD0-D56B-4F4A-98ED-DCA73649A528}" type="CATEGORYNAME">
                      <a:rPr lang="en-US" sz="1600"/>
                      <a:pPr>
                        <a:defRPr sz="1600">
                          <a:solidFill>
                            <a:schemeClr val="accent1"/>
                          </a:solidFill>
                        </a:defRPr>
                      </a:pPr>
                      <a:t>[CATEGORY NAME]</a:t>
                    </a:fld>
                    <a:endParaRPr lang="en-US" sz="1600"/>
                  </a:p>
                  <a:p>
                    <a:pPr>
                      <a:defRPr sz="1600">
                        <a:solidFill>
                          <a:schemeClr val="accent1"/>
                        </a:solidFill>
                      </a:defRPr>
                    </a:pPr>
                    <a:fld id="{86841702-A8CB-4583-B220-85E0D6FFF60F}" type="VALUE">
                      <a:rPr lang="en-US" sz="1600" baseline="0"/>
                      <a:pPr>
                        <a:defRPr sz="1600">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7A1-44B6-9895-A9E32A45E940}"/>
                </c:ext>
              </c:extLst>
            </c:dLbl>
            <c:dLbl>
              <c:idx val="5"/>
              <c:layout>
                <c:manualLayout>
                  <c:x val="-2.2948696712794953E-2"/>
                  <c:y val="4.8384878468233803E-3"/>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2747ECFE-C7F6-457A-B5ED-8781A93A2846}" type="CATEGORYNAME">
                      <a:rPr lang="en-US" sz="1600"/>
                      <a:pPr>
                        <a:defRPr sz="1600">
                          <a:solidFill>
                            <a:schemeClr val="accent1"/>
                          </a:solidFill>
                        </a:defRPr>
                      </a:pPr>
                      <a:t>[CATEGORY NAME]</a:t>
                    </a:fld>
                    <a:endParaRPr lang="en-US" sz="1600"/>
                  </a:p>
                  <a:p>
                    <a:pPr>
                      <a:defRPr sz="1600">
                        <a:solidFill>
                          <a:schemeClr val="accent1"/>
                        </a:solidFill>
                      </a:defRPr>
                    </a:pPr>
                    <a:fld id="{3A1F881A-9838-42BD-8690-4F6CC01F42C8}" type="VALUE">
                      <a:rPr lang="en-US" sz="1600" baseline="0"/>
                      <a:pPr>
                        <a:defRPr sz="1600">
                          <a:solidFill>
                            <a:schemeClr val="accent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7A1-44B6-9895-A9E32A45E940}"/>
                </c:ext>
              </c:extLst>
            </c:dLbl>
            <c:dLbl>
              <c:idx val="6"/>
              <c:layout>
                <c:manualLayout>
                  <c:x val="-3.0598262283726605E-3"/>
                  <c:y val="-0.14757387932811311"/>
                </c:manualLayout>
              </c:layout>
              <c:tx>
                <c:rich>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fld id="{871DDB7B-6A3B-40F6-A3CE-A60E40B41F0E}" type="CATEGORYNAME">
                      <a:rPr lang="en-US" sz="1600"/>
                      <a:pPr>
                        <a:defRPr sz="1600">
                          <a:solidFill>
                            <a:schemeClr val="accent1"/>
                          </a:solidFill>
                        </a:defRPr>
                      </a:pPr>
                      <a:t>[CATEGORY NAME]</a:t>
                    </a:fld>
                    <a:endParaRPr lang="en-US" sz="1600" baseline="0" dirty="0"/>
                  </a:p>
                  <a:p>
                    <a:pPr>
                      <a:defRPr sz="1600">
                        <a:solidFill>
                          <a:schemeClr val="accent1"/>
                        </a:solidFill>
                      </a:defRPr>
                    </a:pPr>
                    <a:r>
                      <a:rPr lang="en-US" sz="1600" baseline="0" dirty="0"/>
                      <a:t> </a:t>
                    </a:r>
                    <a:fld id="{70DE4CD3-DC52-4A75-BF4E-638630FDC91A}" type="VALUE">
                      <a:rPr lang="en-US" sz="1600" baseline="0"/>
                      <a:pPr>
                        <a:defRPr sz="1600">
                          <a:solidFill>
                            <a:schemeClr val="accent1"/>
                          </a:solidFill>
                        </a:defRPr>
                      </a:pPr>
                      <a:t>[VALUE]</a:t>
                    </a:fld>
                    <a:endParaRPr lang="en-US" sz="1600"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57A1-44B6-9895-A9E32A45E94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Charts!$A$140:$A$146</c:f>
              <c:strCache>
                <c:ptCount val="7"/>
                <c:pt idx="0">
                  <c:v>Length of time in Central Oregon</c:v>
                </c:pt>
                <c:pt idx="1">
                  <c:v>Under 1 year</c:v>
                </c:pt>
                <c:pt idx="2">
                  <c:v>1-2 Years</c:v>
                </c:pt>
                <c:pt idx="3">
                  <c:v>2-3 Years</c:v>
                </c:pt>
                <c:pt idx="4">
                  <c:v>3-5 years</c:v>
                </c:pt>
                <c:pt idx="5">
                  <c:v>6-10 years</c:v>
                </c:pt>
                <c:pt idx="6">
                  <c:v>10 or more years</c:v>
                </c:pt>
              </c:strCache>
            </c:strRef>
          </c:cat>
          <c:val>
            <c:numRef>
              <c:f>Charts!$B$140:$B$146</c:f>
              <c:numCache>
                <c:formatCode>0%</c:formatCode>
                <c:ptCount val="7"/>
                <c:pt idx="1">
                  <c:v>6.191588785046729E-2</c:v>
                </c:pt>
                <c:pt idx="2">
                  <c:v>5.7242990654205607E-2</c:v>
                </c:pt>
                <c:pt idx="3">
                  <c:v>6.8925233644859807E-2</c:v>
                </c:pt>
                <c:pt idx="4">
                  <c:v>0.11565420560747663</c:v>
                </c:pt>
                <c:pt idx="5">
                  <c:v>0.10514018691588785</c:v>
                </c:pt>
                <c:pt idx="6">
                  <c:v>0.59112149532710279</c:v>
                </c:pt>
              </c:numCache>
            </c:numRef>
          </c:val>
          <c:extLst>
            <c:ext xmlns:c16="http://schemas.microsoft.com/office/drawing/2014/chart" uri="{C3380CC4-5D6E-409C-BE32-E72D297353CC}">
              <c16:uniqueId val="{0000000E-57A1-44B6-9895-A9E32A45E940}"/>
            </c:ext>
          </c:extLst>
        </c:ser>
        <c:ser>
          <c:idx val="1"/>
          <c:order val="1"/>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57A1-44B6-9895-A9E32A45E94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2-57A1-44B6-9895-A9E32A45E94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4-57A1-44B6-9895-A9E32A45E94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6-57A1-44B6-9895-A9E32A45E94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8-57A1-44B6-9895-A9E32A45E94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A-57A1-44B6-9895-A9E32A45E94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C-57A1-44B6-9895-A9E32A45E94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0-57A1-44B6-9895-A9E32A45E940}"/>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2-57A1-44B6-9895-A9E32A45E940}"/>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4-57A1-44B6-9895-A9E32A45E940}"/>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6-57A1-44B6-9895-A9E32A45E940}"/>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8-57A1-44B6-9895-A9E32A45E940}"/>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A-57A1-44B6-9895-A9E32A45E940}"/>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1C-57A1-44B6-9895-A9E32A45E940}"/>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Charts!$A$140:$A$146</c:f>
              <c:strCache>
                <c:ptCount val="7"/>
                <c:pt idx="0">
                  <c:v>Length of time in Central Oregon</c:v>
                </c:pt>
                <c:pt idx="1">
                  <c:v>Under 1 year</c:v>
                </c:pt>
                <c:pt idx="2">
                  <c:v>1-2 Years</c:v>
                </c:pt>
                <c:pt idx="3">
                  <c:v>2-3 Years</c:v>
                </c:pt>
                <c:pt idx="4">
                  <c:v>3-5 years</c:v>
                </c:pt>
                <c:pt idx="5">
                  <c:v>6-10 years</c:v>
                </c:pt>
                <c:pt idx="6">
                  <c:v>10 or more years</c:v>
                </c:pt>
              </c:strCache>
            </c:strRef>
          </c:cat>
          <c:val>
            <c:numRef>
              <c:f>Charts!$C$140:$C$146</c:f>
              <c:numCache>
                <c:formatCode>General</c:formatCode>
                <c:ptCount val="7"/>
                <c:pt idx="1">
                  <c:v>53</c:v>
                </c:pt>
                <c:pt idx="2">
                  <c:v>49</c:v>
                </c:pt>
                <c:pt idx="3">
                  <c:v>59</c:v>
                </c:pt>
                <c:pt idx="4">
                  <c:v>99</c:v>
                </c:pt>
                <c:pt idx="5">
                  <c:v>90</c:v>
                </c:pt>
                <c:pt idx="6">
                  <c:v>506</c:v>
                </c:pt>
              </c:numCache>
            </c:numRef>
          </c:val>
          <c:extLst>
            <c:ext xmlns:c16="http://schemas.microsoft.com/office/drawing/2014/chart" uri="{C3380CC4-5D6E-409C-BE32-E72D297353CC}">
              <c16:uniqueId val="{0000001D-57A1-44B6-9895-A9E32A45E940}"/>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dirty="0">
                <a:latin typeface="Corbel" panose="020B0503020204020204" pitchFamily="34" charset="0"/>
              </a:rPr>
              <a:t>Length of Time in Central Oregon by City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Charts!$A$176</c:f>
              <c:strCache>
                <c:ptCount val="1"/>
                <c:pt idx="0">
                  <c:v>Under 1 year</c:v>
                </c:pt>
              </c:strCache>
            </c:strRef>
          </c:tx>
          <c:spPr>
            <a:solidFill>
              <a:schemeClr val="accent1"/>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Charts!$B$176:$I$176</c:f>
              <c:numCache>
                <c:formatCode>General</c:formatCode>
                <c:ptCount val="8"/>
                <c:pt idx="0" formatCode="0%">
                  <c:v>7.1428571428571425E-2</c:v>
                </c:pt>
                <c:pt idx="1">
                  <c:v>0</c:v>
                </c:pt>
                <c:pt idx="2" formatCode="0%">
                  <c:v>4.5454545454545456E-2</c:v>
                </c:pt>
                <c:pt idx="3">
                  <c:v>0</c:v>
                </c:pt>
                <c:pt idx="4" formatCode="0%">
                  <c:v>6.7669172932330823E-2</c:v>
                </c:pt>
                <c:pt idx="5" formatCode="0%">
                  <c:v>4.2553191489361701E-2</c:v>
                </c:pt>
                <c:pt idx="6" formatCode="0%">
                  <c:v>0.10526315789473684</c:v>
                </c:pt>
              </c:numCache>
            </c:numRef>
          </c:val>
          <c:extLst>
            <c:ext xmlns:c16="http://schemas.microsoft.com/office/drawing/2014/chart" uri="{C3380CC4-5D6E-409C-BE32-E72D297353CC}">
              <c16:uniqueId val="{00000000-2ECA-45ED-8BE8-80713200C940}"/>
            </c:ext>
          </c:extLst>
        </c:ser>
        <c:ser>
          <c:idx val="1"/>
          <c:order val="1"/>
          <c:tx>
            <c:strRef>
              <c:f>Charts!$A$177</c:f>
              <c:strCache>
                <c:ptCount val="1"/>
                <c:pt idx="0">
                  <c:v>1-2 Years</c:v>
                </c:pt>
              </c:strCache>
            </c:strRef>
          </c:tx>
          <c:spPr>
            <a:solidFill>
              <a:schemeClr val="accent2"/>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Charts!$B$177:$I$177</c:f>
              <c:numCache>
                <c:formatCode>General</c:formatCode>
                <c:ptCount val="8"/>
                <c:pt idx="0" formatCode="0%">
                  <c:v>6.6326530612244902E-2</c:v>
                </c:pt>
                <c:pt idx="1">
                  <c:v>0</c:v>
                </c:pt>
                <c:pt idx="2" formatCode="0%">
                  <c:v>6.8181818181818177E-2</c:v>
                </c:pt>
                <c:pt idx="3" formatCode="0%">
                  <c:v>8.3333333333333329E-2</c:v>
                </c:pt>
                <c:pt idx="4" formatCode="0%">
                  <c:v>8.2706766917293228E-2</c:v>
                </c:pt>
                <c:pt idx="5" formatCode="0%">
                  <c:v>2.6595744680851064E-2</c:v>
                </c:pt>
                <c:pt idx="6" formatCode="0%">
                  <c:v>5.2631578947368418E-2</c:v>
                </c:pt>
              </c:numCache>
            </c:numRef>
          </c:val>
          <c:extLst>
            <c:ext xmlns:c16="http://schemas.microsoft.com/office/drawing/2014/chart" uri="{C3380CC4-5D6E-409C-BE32-E72D297353CC}">
              <c16:uniqueId val="{00000001-2ECA-45ED-8BE8-80713200C940}"/>
            </c:ext>
          </c:extLst>
        </c:ser>
        <c:ser>
          <c:idx val="2"/>
          <c:order val="2"/>
          <c:tx>
            <c:strRef>
              <c:f>Charts!$A$178</c:f>
              <c:strCache>
                <c:ptCount val="1"/>
                <c:pt idx="0">
                  <c:v>2-3 Years</c:v>
                </c:pt>
              </c:strCache>
            </c:strRef>
          </c:tx>
          <c:spPr>
            <a:solidFill>
              <a:schemeClr val="accent3"/>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Charts!$B$178:$I$178</c:f>
              <c:numCache>
                <c:formatCode>0%</c:formatCode>
                <c:ptCount val="8"/>
                <c:pt idx="0">
                  <c:v>6.1224489795918366E-2</c:v>
                </c:pt>
                <c:pt idx="1">
                  <c:v>0.33333333333333331</c:v>
                </c:pt>
                <c:pt idx="2">
                  <c:v>0.11363636363636363</c:v>
                </c:pt>
                <c:pt idx="3">
                  <c:v>8.3333333333333329E-2</c:v>
                </c:pt>
                <c:pt idx="4">
                  <c:v>9.7744360902255634E-2</c:v>
                </c:pt>
                <c:pt idx="5">
                  <c:v>6.9148936170212769E-2</c:v>
                </c:pt>
                <c:pt idx="6">
                  <c:v>3.5087719298245612E-2</c:v>
                </c:pt>
              </c:numCache>
            </c:numRef>
          </c:val>
          <c:extLst>
            <c:ext xmlns:c16="http://schemas.microsoft.com/office/drawing/2014/chart" uri="{C3380CC4-5D6E-409C-BE32-E72D297353CC}">
              <c16:uniqueId val="{00000002-2ECA-45ED-8BE8-80713200C940}"/>
            </c:ext>
          </c:extLst>
        </c:ser>
        <c:ser>
          <c:idx val="3"/>
          <c:order val="3"/>
          <c:tx>
            <c:strRef>
              <c:f>Charts!$A$179</c:f>
              <c:strCache>
                <c:ptCount val="1"/>
                <c:pt idx="0">
                  <c:v>3-5 Years</c:v>
                </c:pt>
              </c:strCache>
            </c:strRef>
          </c:tx>
          <c:spPr>
            <a:solidFill>
              <a:schemeClr val="accent4"/>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Charts!$B$179:$I$179</c:f>
              <c:numCache>
                <c:formatCode>General</c:formatCode>
                <c:ptCount val="8"/>
                <c:pt idx="0" formatCode="0%">
                  <c:v>0.12755102040816327</c:v>
                </c:pt>
                <c:pt idx="1">
                  <c:v>0</c:v>
                </c:pt>
                <c:pt idx="2" formatCode="0%">
                  <c:v>0.27272727272727271</c:v>
                </c:pt>
                <c:pt idx="3" formatCode="0%">
                  <c:v>8.3333333333333329E-2</c:v>
                </c:pt>
                <c:pt idx="4" formatCode="0%">
                  <c:v>0.10526315789473684</c:v>
                </c:pt>
                <c:pt idx="5" formatCode="0%">
                  <c:v>6.9148936170212769E-2</c:v>
                </c:pt>
                <c:pt idx="6" formatCode="0%">
                  <c:v>0.15789473684210525</c:v>
                </c:pt>
              </c:numCache>
            </c:numRef>
          </c:val>
          <c:extLst>
            <c:ext xmlns:c16="http://schemas.microsoft.com/office/drawing/2014/chart" uri="{C3380CC4-5D6E-409C-BE32-E72D297353CC}">
              <c16:uniqueId val="{00000003-2ECA-45ED-8BE8-80713200C940}"/>
            </c:ext>
          </c:extLst>
        </c:ser>
        <c:ser>
          <c:idx val="4"/>
          <c:order val="4"/>
          <c:tx>
            <c:strRef>
              <c:f>Charts!$A$180</c:f>
              <c:strCache>
                <c:ptCount val="1"/>
                <c:pt idx="0">
                  <c:v>6-10 Years</c:v>
                </c:pt>
              </c:strCache>
            </c:strRef>
          </c:tx>
          <c:spPr>
            <a:solidFill>
              <a:schemeClr val="accent5"/>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Charts!$B$180:$I$180</c:f>
              <c:numCache>
                <c:formatCode>General</c:formatCode>
                <c:ptCount val="8"/>
                <c:pt idx="0" formatCode="0%">
                  <c:v>9.6938775510204078E-2</c:v>
                </c:pt>
                <c:pt idx="1">
                  <c:v>0</c:v>
                </c:pt>
                <c:pt idx="2" formatCode="0%">
                  <c:v>6.8181818181818177E-2</c:v>
                </c:pt>
                <c:pt idx="3" formatCode="0%">
                  <c:v>0.16666666666666666</c:v>
                </c:pt>
                <c:pt idx="4" formatCode="0%">
                  <c:v>0.16541353383458646</c:v>
                </c:pt>
                <c:pt idx="5" formatCode="0%">
                  <c:v>9.5744680851063829E-2</c:v>
                </c:pt>
                <c:pt idx="6" formatCode="0%">
                  <c:v>0.12280701754385964</c:v>
                </c:pt>
              </c:numCache>
            </c:numRef>
          </c:val>
          <c:extLst>
            <c:ext xmlns:c16="http://schemas.microsoft.com/office/drawing/2014/chart" uri="{C3380CC4-5D6E-409C-BE32-E72D297353CC}">
              <c16:uniqueId val="{00000004-2ECA-45ED-8BE8-80713200C940}"/>
            </c:ext>
          </c:extLst>
        </c:ser>
        <c:ser>
          <c:idx val="5"/>
          <c:order val="5"/>
          <c:tx>
            <c:strRef>
              <c:f>Charts!$A$181</c:f>
              <c:strCache>
                <c:ptCount val="1"/>
                <c:pt idx="0">
                  <c:v>10 or more Years</c:v>
                </c:pt>
              </c:strCache>
            </c:strRef>
          </c:tx>
          <c:spPr>
            <a:solidFill>
              <a:schemeClr val="accent6"/>
            </a:solidFill>
            <a:ln>
              <a:noFill/>
            </a:ln>
            <a:effectLst/>
          </c:spPr>
          <c:invertIfNegative val="0"/>
          <c:cat>
            <c:strRef>
              <c:f>Charts!$B$174:$I$175</c:f>
              <c:strCache>
                <c:ptCount val="8"/>
                <c:pt idx="0">
                  <c:v>Bend</c:v>
                </c:pt>
                <c:pt idx="1">
                  <c:v>Culver</c:v>
                </c:pt>
                <c:pt idx="2">
                  <c:v>La Pine</c:v>
                </c:pt>
                <c:pt idx="3">
                  <c:v>Madras</c:v>
                </c:pt>
                <c:pt idx="4">
                  <c:v>Prineville</c:v>
                </c:pt>
                <c:pt idx="5">
                  <c:v>Redmond</c:v>
                </c:pt>
                <c:pt idx="6">
                  <c:v>Sisters</c:v>
                </c:pt>
                <c:pt idx="7">
                  <c:v>Warm Springs</c:v>
                </c:pt>
              </c:strCache>
            </c:strRef>
          </c:cat>
          <c:val>
            <c:numRef>
              <c:f>Charts!$B$181:$I$181</c:f>
              <c:numCache>
                <c:formatCode>0%</c:formatCode>
                <c:ptCount val="8"/>
                <c:pt idx="0">
                  <c:v>0.57653061224489799</c:v>
                </c:pt>
                <c:pt idx="1">
                  <c:v>0.66666666666666663</c:v>
                </c:pt>
                <c:pt idx="2">
                  <c:v>0.43181818181818182</c:v>
                </c:pt>
                <c:pt idx="3">
                  <c:v>0.58333333333333337</c:v>
                </c:pt>
                <c:pt idx="4">
                  <c:v>0.48120300751879697</c:v>
                </c:pt>
                <c:pt idx="5">
                  <c:v>0.69680851063829785</c:v>
                </c:pt>
                <c:pt idx="6">
                  <c:v>0.52631578947368418</c:v>
                </c:pt>
                <c:pt idx="7">
                  <c:v>1</c:v>
                </c:pt>
              </c:numCache>
            </c:numRef>
          </c:val>
          <c:extLst>
            <c:ext xmlns:c16="http://schemas.microsoft.com/office/drawing/2014/chart" uri="{C3380CC4-5D6E-409C-BE32-E72D297353CC}">
              <c16:uniqueId val="{00000005-2ECA-45ED-8BE8-80713200C940}"/>
            </c:ext>
          </c:extLst>
        </c:ser>
        <c:dLbls>
          <c:showLegendKey val="0"/>
          <c:showVal val="0"/>
          <c:showCatName val="0"/>
          <c:showSerName val="0"/>
          <c:showPercent val="0"/>
          <c:showBubbleSize val="0"/>
        </c:dLbls>
        <c:gapWidth val="182"/>
        <c:axId val="1668882192"/>
        <c:axId val="1345364032"/>
      </c:barChart>
      <c:catAx>
        <c:axId val="1668882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345364032"/>
        <c:crosses val="autoZero"/>
        <c:auto val="1"/>
        <c:lblAlgn val="ctr"/>
        <c:lblOffset val="100"/>
        <c:noMultiLvlLbl val="0"/>
      </c:catAx>
      <c:valAx>
        <c:axId val="13453640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88821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Corbel" panose="020B0503020204020204" pitchFamily="34" charset="0"/>
                <a:ea typeface="+mn-ea"/>
                <a:cs typeface="+mn-cs"/>
              </a:defRPr>
            </a:pPr>
            <a:r>
              <a:rPr lang="en-US" sz="2000" b="1">
                <a:latin typeface="Corbel" panose="020B0503020204020204" pitchFamily="34" charset="0"/>
              </a:rPr>
              <a:t>Length</a:t>
            </a:r>
            <a:r>
              <a:rPr lang="en-US" sz="2000" b="1" baseline="0">
                <a:latin typeface="Corbel" panose="020B0503020204020204" pitchFamily="34" charset="0"/>
              </a:rPr>
              <a:t> of Time Homeless</a:t>
            </a:r>
            <a:endParaRPr lang="en-US" sz="2000" b="1">
              <a:latin typeface="Corbel" panose="020B0503020204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orbel" panose="020B0503020204020204" pitchFamily="34" charset="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DD9-4298-B4D7-789B32F5AC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DD9-4298-B4D7-789B32F5AC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DD9-4298-B4D7-789B32F5AC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DD9-4298-B4D7-789B32F5ACB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DD9-4298-B4D7-789B32F5ACB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DD9-4298-B4D7-789B32F5ACB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DD9-4298-B4D7-789B32F5ACB9}"/>
              </c:ext>
            </c:extLst>
          </c:dPt>
          <c:dLbls>
            <c:dLbl>
              <c:idx val="1"/>
              <c:layout>
                <c:manualLayout>
                  <c:x val="-1.0740326760451181E-2"/>
                  <c:y val="-2.6186871701514469E-3"/>
                </c:manualLayout>
              </c:layout>
              <c:tx>
                <c:rich>
                  <a:bodyPr/>
                  <a:lstStyle/>
                  <a:p>
                    <a:r>
                      <a:rPr lang="en-US"/>
                      <a:t>0-3 Months</a:t>
                    </a:r>
                  </a:p>
                  <a:p>
                    <a:fld id="{36F98EC6-534F-4B0B-B3D6-BF29C056B199}"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DD9-4298-B4D7-789B32F5ACB9}"/>
                </c:ext>
              </c:extLst>
            </c:dLbl>
            <c:dLbl>
              <c:idx val="2"/>
              <c:layout>
                <c:manualLayout>
                  <c:x val="7.8154574569581511E-2"/>
                  <c:y val="-1.7260992250565575E-2"/>
                </c:manualLayout>
              </c:layout>
              <c:tx>
                <c:rich>
                  <a:bodyPr/>
                  <a:lstStyle/>
                  <a:p>
                    <a:r>
                      <a:rPr lang="en-US"/>
                      <a:t>4-6 Months</a:t>
                    </a:r>
                  </a:p>
                  <a:p>
                    <a:fld id="{FDB9171B-715C-46AB-BACA-A27831B8CB3C}"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DD9-4298-B4D7-789B32F5ACB9}"/>
                </c:ext>
              </c:extLst>
            </c:dLbl>
            <c:dLbl>
              <c:idx val="3"/>
              <c:layout>
                <c:manualLayout>
                  <c:x val="9.1792258999299298E-2"/>
                  <c:y val="1.3578095261114646E-2"/>
                </c:manualLayout>
              </c:layout>
              <c:tx>
                <c:rich>
                  <a:bodyPr/>
                  <a:lstStyle/>
                  <a:p>
                    <a:r>
                      <a:rPr lang="en-US"/>
                      <a:t>7-11 Months </a:t>
                    </a:r>
                  </a:p>
                  <a:p>
                    <a:fld id="{22E96CF2-05FE-4A58-BFDD-DECD2687B9B6}"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DD9-4298-B4D7-789B32F5ACB9}"/>
                </c:ext>
              </c:extLst>
            </c:dLbl>
            <c:dLbl>
              <c:idx val="4"/>
              <c:layout>
                <c:manualLayout>
                  <c:x val="1.2603569985304161E-2"/>
                  <c:y val="-1.2418279191395558E-2"/>
                </c:manualLayout>
              </c:layout>
              <c:tx>
                <c:rich>
                  <a:bodyPr/>
                  <a:lstStyle/>
                  <a:p>
                    <a:r>
                      <a:rPr lang="en-US"/>
                      <a:t>1-2 Years </a:t>
                    </a:r>
                  </a:p>
                  <a:p>
                    <a:r>
                      <a:rPr lang="en-US"/>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DD9-4298-B4D7-789B32F5ACB9}"/>
                </c:ext>
              </c:extLst>
            </c:dLbl>
            <c:dLbl>
              <c:idx val="5"/>
              <c:layout>
                <c:manualLayout>
                  <c:x val="3.9894537782837441E-2"/>
                  <c:y val="5.7565037448208695E-3"/>
                </c:manualLayout>
              </c:layout>
              <c:tx>
                <c:rich>
                  <a:bodyPr/>
                  <a:lstStyle/>
                  <a:p>
                    <a:r>
                      <a:rPr lang="en-US"/>
                      <a:t>2-3 Years</a:t>
                    </a:r>
                  </a:p>
                  <a:p>
                    <a:fld id="{56DA8DD4-3041-45BA-BFB7-1915F0F28C0E}"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DD9-4298-B4D7-789B32F5ACB9}"/>
                </c:ext>
              </c:extLst>
            </c:dLbl>
            <c:dLbl>
              <c:idx val="6"/>
              <c:layout>
                <c:manualLayout>
                  <c:x val="-5.0589541082493007E-2"/>
                  <c:y val="1.0860672474908448E-2"/>
                </c:manualLayout>
              </c:layout>
              <c:tx>
                <c:rich>
                  <a:bodyPr/>
                  <a:lstStyle/>
                  <a:p>
                    <a:r>
                      <a:rPr lang="en-US"/>
                      <a:t>3 Years or</a:t>
                    </a:r>
                    <a:r>
                      <a:rPr lang="en-US" baseline="0"/>
                      <a:t> </a:t>
                    </a:r>
                    <a:r>
                      <a:rPr lang="en-US"/>
                      <a:t>More</a:t>
                    </a:r>
                  </a:p>
                  <a:p>
                    <a:fld id="{601FB47F-52EE-4576-AB94-8D749666C703}"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DD9-4298-B4D7-789B32F5ACB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Charts!$A$209:$A$215</c:f>
              <c:strCache>
                <c:ptCount val="7"/>
                <c:pt idx="0">
                  <c:v>Length of time homeless</c:v>
                </c:pt>
                <c:pt idx="1">
                  <c:v>0-3 Months</c:v>
                </c:pt>
                <c:pt idx="2">
                  <c:v>4-6 Months</c:v>
                </c:pt>
                <c:pt idx="3">
                  <c:v>7-11 Months</c:v>
                </c:pt>
                <c:pt idx="4">
                  <c:v>1-2 Years</c:v>
                </c:pt>
                <c:pt idx="5">
                  <c:v>2-3 Years</c:v>
                </c:pt>
                <c:pt idx="6">
                  <c:v>3 Years or More </c:v>
                </c:pt>
              </c:strCache>
            </c:strRef>
          </c:cat>
          <c:val>
            <c:numRef>
              <c:f>Charts!$B$209:$B$215</c:f>
              <c:numCache>
                <c:formatCode>0%</c:formatCode>
                <c:ptCount val="7"/>
                <c:pt idx="1">
                  <c:v>6.1293984108967081E-2</c:v>
                </c:pt>
                <c:pt idx="2">
                  <c:v>6.6969353007945515E-2</c:v>
                </c:pt>
                <c:pt idx="3">
                  <c:v>7.0374574347332575E-2</c:v>
                </c:pt>
                <c:pt idx="4">
                  <c:v>0.14982973893303064</c:v>
                </c:pt>
                <c:pt idx="5">
                  <c:v>0.11691259931895573</c:v>
                </c:pt>
                <c:pt idx="6">
                  <c:v>0.5346197502837684</c:v>
                </c:pt>
              </c:numCache>
            </c:numRef>
          </c:val>
          <c:extLst>
            <c:ext xmlns:c16="http://schemas.microsoft.com/office/drawing/2014/chart" uri="{C3380CC4-5D6E-409C-BE32-E72D297353CC}">
              <c16:uniqueId val="{0000000E-DDD9-4298-B4D7-789B32F5ACB9}"/>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0-DDD9-4298-B4D7-789B32F5ACB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DDD9-4298-B4D7-789B32F5ACB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4-DDD9-4298-B4D7-789B32F5ACB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6-DDD9-4298-B4D7-789B32F5ACB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8-DDD9-4298-B4D7-789B32F5ACB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DDD9-4298-B4D7-789B32F5ACB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DDD9-4298-B4D7-789B32F5ACB9}"/>
              </c:ext>
            </c:extLst>
          </c:dPt>
          <c:cat>
            <c:strRef>
              <c:f>Charts!$A$209:$A$215</c:f>
              <c:strCache>
                <c:ptCount val="7"/>
                <c:pt idx="0">
                  <c:v>Length of time homeless</c:v>
                </c:pt>
                <c:pt idx="1">
                  <c:v>0-3 Months</c:v>
                </c:pt>
                <c:pt idx="2">
                  <c:v>4-6 Months</c:v>
                </c:pt>
                <c:pt idx="3">
                  <c:v>7-11 Months</c:v>
                </c:pt>
                <c:pt idx="4">
                  <c:v>1-2 Years</c:v>
                </c:pt>
                <c:pt idx="5">
                  <c:v>2-3 Years</c:v>
                </c:pt>
                <c:pt idx="6">
                  <c:v>3 Years or More </c:v>
                </c:pt>
              </c:strCache>
            </c:strRef>
          </c:cat>
          <c:val>
            <c:numRef>
              <c:f>Charts!$C$209:$C$215</c:f>
              <c:numCache>
                <c:formatCode>General</c:formatCode>
                <c:ptCount val="7"/>
                <c:pt idx="1">
                  <c:v>54</c:v>
                </c:pt>
                <c:pt idx="2">
                  <c:v>59</c:v>
                </c:pt>
                <c:pt idx="3">
                  <c:v>62</c:v>
                </c:pt>
                <c:pt idx="4">
                  <c:v>132</c:v>
                </c:pt>
                <c:pt idx="5">
                  <c:v>103</c:v>
                </c:pt>
                <c:pt idx="6">
                  <c:v>471</c:v>
                </c:pt>
              </c:numCache>
            </c:numRef>
          </c:val>
          <c:extLst>
            <c:ext xmlns:c16="http://schemas.microsoft.com/office/drawing/2014/chart" uri="{C3380CC4-5D6E-409C-BE32-E72D297353CC}">
              <c16:uniqueId val="{0000001D-DDD9-4298-B4D7-789B32F5ACB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5"/>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6"/>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t>First Time Homeless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7.8486439195100621E-2"/>
          <c:y val="0.20317515943330453"/>
          <c:w val="0.15610252750421377"/>
          <c:h val="6.643512577247624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Chronic</a:t>
            </a:r>
            <a:r>
              <a:rPr lang="en-US" sz="2000" b="1" baseline="0"/>
              <a:t> Homelessness in Unsheltered vs Sheltered Individuals</a:t>
            </a:r>
            <a:endParaRPr lang="en-US" sz="2000" b="1"/>
          </a:p>
        </c:rich>
      </c:tx>
      <c:layout>
        <c:manualLayout>
          <c:xMode val="edge"/>
          <c:yMode val="edge"/>
          <c:x val="0.16325022838739914"/>
          <c:y val="4.8696515074159617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Charts!$B$317</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Charts!$A$318:$A$319</c:f>
              <c:strCache>
                <c:ptCount val="2"/>
                <c:pt idx="0">
                  <c:v>Unsheltered</c:v>
                </c:pt>
                <c:pt idx="1">
                  <c:v>Sheltered</c:v>
                </c:pt>
              </c:strCache>
            </c:strRef>
          </c:cat>
          <c:val>
            <c:numRef>
              <c:f>Charts!$B$318:$B$319</c:f>
              <c:numCache>
                <c:formatCode>General</c:formatCode>
                <c:ptCount val="2"/>
                <c:pt idx="0">
                  <c:v>248</c:v>
                </c:pt>
                <c:pt idx="1">
                  <c:v>161</c:v>
                </c:pt>
              </c:numCache>
            </c:numRef>
          </c:val>
          <c:extLst>
            <c:ext xmlns:c16="http://schemas.microsoft.com/office/drawing/2014/chart" uri="{C3380CC4-5D6E-409C-BE32-E72D297353CC}">
              <c16:uniqueId val="{00000000-1E39-4C69-9011-B0428ECAF3CD}"/>
            </c:ext>
          </c:extLst>
        </c:ser>
        <c:ser>
          <c:idx val="1"/>
          <c:order val="1"/>
          <c:tx>
            <c:strRef>
              <c:f>Charts!$C$317</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Charts!$A$318:$A$319</c:f>
              <c:strCache>
                <c:ptCount val="2"/>
                <c:pt idx="0">
                  <c:v>Unsheltered</c:v>
                </c:pt>
                <c:pt idx="1">
                  <c:v>Sheltered</c:v>
                </c:pt>
              </c:strCache>
            </c:strRef>
          </c:cat>
          <c:val>
            <c:numRef>
              <c:f>Charts!$C$318:$C$319</c:f>
              <c:numCache>
                <c:formatCode>General</c:formatCode>
                <c:ptCount val="2"/>
                <c:pt idx="0">
                  <c:v>247</c:v>
                </c:pt>
                <c:pt idx="1">
                  <c:v>204</c:v>
                </c:pt>
              </c:numCache>
            </c:numRef>
          </c:val>
          <c:extLst>
            <c:ext xmlns:c16="http://schemas.microsoft.com/office/drawing/2014/chart" uri="{C3380CC4-5D6E-409C-BE32-E72D297353CC}">
              <c16:uniqueId val="{00000001-1E39-4C69-9011-B0428ECAF3CD}"/>
            </c:ext>
          </c:extLst>
        </c:ser>
        <c:dLbls>
          <c:showLegendKey val="0"/>
          <c:showVal val="0"/>
          <c:showCatName val="0"/>
          <c:showSerName val="0"/>
          <c:showPercent val="0"/>
          <c:showBubbleSize val="0"/>
        </c:dLbls>
        <c:gapWidth val="219"/>
        <c:overlap val="-27"/>
        <c:axId val="1431298639"/>
        <c:axId val="1431299119"/>
      </c:barChart>
      <c:catAx>
        <c:axId val="14312986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31299119"/>
        <c:crosses val="autoZero"/>
        <c:auto val="1"/>
        <c:lblAlgn val="ctr"/>
        <c:lblOffset val="100"/>
        <c:noMultiLvlLbl val="0"/>
      </c:catAx>
      <c:valAx>
        <c:axId val="1431299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12986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Charts!$B$271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2E-42FE-AAAC-C0AE995F94D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2E-42FE-AAAC-C0AE995F94D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2E-42FE-AAAC-C0AE995F94D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2E-42FE-AAAC-C0AE995F94D5}"/>
              </c:ext>
            </c:extLst>
          </c:dPt>
          <c:dLbls>
            <c:dLbl>
              <c:idx val="0"/>
              <c:layout>
                <c:manualLayout>
                  <c:x val="1.193241469816273E-2"/>
                  <c:y val="-3.8621318168562263E-2"/>
                </c:manualLayout>
              </c:layout>
              <c:tx>
                <c:rich>
                  <a:bodyPr/>
                  <a:lstStyle/>
                  <a:p>
                    <a:r>
                      <a:rPr lang="en-US"/>
                      <a:t>Yes </a:t>
                    </a:r>
                    <a:fld id="{92409551-8F90-49C5-8B9E-AD24F826BA5B}"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32E-42FE-AAAC-C0AE995F94D5}"/>
                </c:ext>
              </c:extLst>
            </c:dLbl>
            <c:dLbl>
              <c:idx val="1"/>
              <c:layout>
                <c:manualLayout>
                  <c:x val="-2.3462598425196851E-2"/>
                  <c:y val="4.7455526392534263E-3"/>
                </c:manualLayout>
              </c:layout>
              <c:tx>
                <c:rich>
                  <a:bodyPr/>
                  <a:lstStyle/>
                  <a:p>
                    <a:r>
                      <a:rPr lang="en-US"/>
                      <a:t>No</a:t>
                    </a:r>
                    <a:endParaRPr lang="en-US" sz="900" b="0" i="0" u="none" strike="noStrike" baseline="0">
                      <a:effectLst/>
                    </a:endParaRPr>
                  </a:p>
                  <a:p>
                    <a:fld id="{1465AB8A-38AB-4DBB-A2D9-033C62D4784F}"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32E-42FE-AAAC-C0AE995F94D5}"/>
                </c:ext>
              </c:extLst>
            </c:dLbl>
            <c:dLbl>
              <c:idx val="2"/>
              <c:tx>
                <c:rich>
                  <a:bodyPr/>
                  <a:lstStyle/>
                  <a:p>
                    <a:r>
                      <a:rPr lang="en-US"/>
                      <a:t>Doesn't Know </a:t>
                    </a:r>
                    <a:fld id="{A9724CC3-AEDD-490D-AA70-7FEBCF935B4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32E-42FE-AAAC-C0AE995F94D5}"/>
                </c:ext>
              </c:extLst>
            </c:dLbl>
            <c:dLbl>
              <c:idx val="3"/>
              <c:layout>
                <c:manualLayout>
                  <c:x val="0.11250054680664917"/>
                  <c:y val="-5.0944152814231553E-3"/>
                </c:manualLayout>
              </c:layout>
              <c:tx>
                <c:rich>
                  <a:bodyPr/>
                  <a:lstStyle/>
                  <a:p>
                    <a:r>
                      <a:rPr lang="en-US"/>
                      <a:t>Prefers not to answer </a:t>
                    </a:r>
                    <a:fld id="{F80677AA-CCAD-479E-B7FF-348424587A9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32E-42FE-AAAC-C0AE995F94D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Charts!$A$272:$A$275</c:f>
              <c:strCache>
                <c:ptCount val="4"/>
                <c:pt idx="0">
                  <c:v>Yes</c:v>
                </c:pt>
                <c:pt idx="1">
                  <c:v>No</c:v>
                </c:pt>
                <c:pt idx="2">
                  <c:v>Doesn't know</c:v>
                </c:pt>
                <c:pt idx="3">
                  <c:v>Prefers not to answer</c:v>
                </c:pt>
              </c:strCache>
            </c:strRef>
          </c:cat>
          <c:val>
            <c:numRef>
              <c:f>Charts!$B$272:$B$275</c:f>
              <c:numCache>
                <c:formatCode>0%</c:formatCode>
                <c:ptCount val="4"/>
                <c:pt idx="0">
                  <c:v>0.54336734693877553</c:v>
                </c:pt>
                <c:pt idx="1">
                  <c:v>0.40943877551020408</c:v>
                </c:pt>
                <c:pt idx="2">
                  <c:v>1.7857142857142856E-2</c:v>
                </c:pt>
                <c:pt idx="3">
                  <c:v>2.9336734693877552E-2</c:v>
                </c:pt>
              </c:numCache>
            </c:numRef>
          </c:val>
          <c:extLst>
            <c:ext xmlns:c16="http://schemas.microsoft.com/office/drawing/2014/chart" uri="{C3380CC4-5D6E-409C-BE32-E72D297353CC}">
              <c16:uniqueId val="{00000008-332E-42FE-AAAC-C0AE995F94D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i="0" u="none" strike="noStrike" baseline="0" dirty="0">
                <a:effectLst/>
              </a:rPr>
              <a:t>People with Mental Health and Substance Use Disorders Experiencing Homelessness</a:t>
            </a:r>
            <a:r>
              <a:rPr lang="en-US" sz="2000" b="1" i="0" u="none" strike="noStrike" baseline="0" dirty="0"/>
              <a:t> </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Charts!$B$294</c:f>
              <c:strCache>
                <c:ptCount val="1"/>
                <c:pt idx="0">
                  <c:v>Mental Illness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Charts!$A$295:$A$296</c:f>
              <c:strCache>
                <c:ptCount val="2"/>
                <c:pt idx="0">
                  <c:v>Unsheltered</c:v>
                </c:pt>
                <c:pt idx="1">
                  <c:v>Sheltered</c:v>
                </c:pt>
              </c:strCache>
            </c:strRef>
          </c:cat>
          <c:val>
            <c:numRef>
              <c:f>Charts!$B$295:$B$296</c:f>
              <c:numCache>
                <c:formatCode>General</c:formatCode>
                <c:ptCount val="2"/>
                <c:pt idx="0">
                  <c:v>18</c:v>
                </c:pt>
                <c:pt idx="1">
                  <c:v>143</c:v>
                </c:pt>
              </c:numCache>
            </c:numRef>
          </c:val>
          <c:extLst>
            <c:ext xmlns:c16="http://schemas.microsoft.com/office/drawing/2014/chart" uri="{C3380CC4-5D6E-409C-BE32-E72D297353CC}">
              <c16:uniqueId val="{00000000-8E87-42E1-9812-CE95CCA626A4}"/>
            </c:ext>
          </c:extLst>
        </c:ser>
        <c:ser>
          <c:idx val="1"/>
          <c:order val="1"/>
          <c:tx>
            <c:strRef>
              <c:f>Charts!$C$294</c:f>
              <c:strCache>
                <c:ptCount val="1"/>
                <c:pt idx="0">
                  <c:v>Substance Use Disorder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Charts!$A$295:$A$296</c:f>
              <c:strCache>
                <c:ptCount val="2"/>
                <c:pt idx="0">
                  <c:v>Unsheltered</c:v>
                </c:pt>
                <c:pt idx="1">
                  <c:v>Sheltered</c:v>
                </c:pt>
              </c:strCache>
            </c:strRef>
          </c:cat>
          <c:val>
            <c:numRef>
              <c:f>Charts!$C$295:$C$296</c:f>
              <c:numCache>
                <c:formatCode>General</c:formatCode>
                <c:ptCount val="2"/>
                <c:pt idx="0">
                  <c:v>16</c:v>
                </c:pt>
                <c:pt idx="1">
                  <c:v>133</c:v>
                </c:pt>
              </c:numCache>
            </c:numRef>
          </c:val>
          <c:extLst>
            <c:ext xmlns:c16="http://schemas.microsoft.com/office/drawing/2014/chart" uri="{C3380CC4-5D6E-409C-BE32-E72D297353CC}">
              <c16:uniqueId val="{00000001-8E87-42E1-9812-CE95CCA626A4}"/>
            </c:ext>
          </c:extLst>
        </c:ser>
        <c:dLbls>
          <c:showLegendKey val="0"/>
          <c:showVal val="0"/>
          <c:showCatName val="0"/>
          <c:showSerName val="0"/>
          <c:showPercent val="0"/>
          <c:showBubbleSize val="0"/>
        </c:dLbls>
        <c:gapWidth val="219"/>
        <c:overlap val="-27"/>
        <c:axId val="7342816"/>
        <c:axId val="7339456"/>
      </c:barChart>
      <c:catAx>
        <c:axId val="734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39456"/>
        <c:crosses val="autoZero"/>
        <c:auto val="1"/>
        <c:lblAlgn val="ctr"/>
        <c:lblOffset val="100"/>
        <c:noMultiLvlLbl val="0"/>
      </c:catAx>
      <c:valAx>
        <c:axId val="7339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4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Corbel" panose="020B0503020204020204" pitchFamily="34" charset="0"/>
                <a:ea typeface="+mn-ea"/>
                <a:cs typeface="+mn-cs"/>
              </a:defRPr>
            </a:pPr>
            <a:r>
              <a:rPr lang="en-US" sz="2000" b="1">
                <a:latin typeface="Corbel" panose="020B0503020204020204" pitchFamily="34" charset="0"/>
              </a:rPr>
              <a:t>Self-Reported</a:t>
            </a:r>
            <a:r>
              <a:rPr lang="en-US" sz="2000" b="1" baseline="0">
                <a:latin typeface="Corbel" panose="020B0503020204020204" pitchFamily="34" charset="0"/>
              </a:rPr>
              <a:t> Reasons for Homelessness</a:t>
            </a:r>
            <a:endParaRPr lang="en-US" sz="2000" b="1">
              <a:latin typeface="Corbel" panose="020B0503020204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Corbel" panose="020B0503020204020204" pitchFamily="34" charset="0"/>
              <a:ea typeface="+mn-ea"/>
              <a:cs typeface="+mn-cs"/>
            </a:defRPr>
          </a:pPr>
          <a:endParaRPr lang="en-US"/>
        </a:p>
      </c:txPr>
    </c:title>
    <c:autoTitleDeleted val="0"/>
    <c:plotArea>
      <c:layout/>
      <c:barChart>
        <c:barDir val="bar"/>
        <c:grouping val="clustered"/>
        <c:varyColors val="0"/>
        <c:ser>
          <c:idx val="0"/>
          <c:order val="0"/>
          <c:tx>
            <c:strRef>
              <c:f>Charts!$B$341</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Charts!$A$342:$A$348</c:f>
              <c:strCache>
                <c:ptCount val="7"/>
                <c:pt idx="0">
                  <c:v>Economic</c:v>
                </c:pt>
                <c:pt idx="1">
                  <c:v>Personal</c:v>
                </c:pt>
                <c:pt idx="2">
                  <c:v>Eviction</c:v>
                </c:pt>
                <c:pt idx="3">
                  <c:v>Domestic Violence</c:v>
                </c:pt>
                <c:pt idx="4">
                  <c:v>Substance Use</c:v>
                </c:pt>
                <c:pt idx="5">
                  <c:v>Legal</c:v>
                </c:pt>
                <c:pt idx="6">
                  <c:v>Health</c:v>
                </c:pt>
              </c:strCache>
            </c:strRef>
          </c:cat>
          <c:val>
            <c:numRef>
              <c:f>Charts!$B$342:$B$348</c:f>
              <c:numCache>
                <c:formatCode>General</c:formatCode>
                <c:ptCount val="7"/>
                <c:pt idx="0">
                  <c:v>313</c:v>
                </c:pt>
                <c:pt idx="1">
                  <c:v>59</c:v>
                </c:pt>
                <c:pt idx="2">
                  <c:v>16</c:v>
                </c:pt>
                <c:pt idx="3">
                  <c:v>12</c:v>
                </c:pt>
                <c:pt idx="4">
                  <c:v>14</c:v>
                </c:pt>
                <c:pt idx="5">
                  <c:v>10</c:v>
                </c:pt>
                <c:pt idx="6">
                  <c:v>21</c:v>
                </c:pt>
              </c:numCache>
            </c:numRef>
          </c:val>
          <c:extLst>
            <c:ext xmlns:c16="http://schemas.microsoft.com/office/drawing/2014/chart" uri="{C3380CC4-5D6E-409C-BE32-E72D297353CC}">
              <c16:uniqueId val="{00000000-B764-4F63-8FA8-6222633ECB0E}"/>
            </c:ext>
          </c:extLst>
        </c:ser>
        <c:ser>
          <c:idx val="1"/>
          <c:order val="1"/>
          <c:tx>
            <c:strRef>
              <c:f>Charts!$C$341</c:f>
              <c:strCache>
                <c:ptCount val="1"/>
                <c:pt idx="0">
                  <c:v>2025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Charts!$A$342:$A$348</c:f>
              <c:strCache>
                <c:ptCount val="7"/>
                <c:pt idx="0">
                  <c:v>Economic</c:v>
                </c:pt>
                <c:pt idx="1">
                  <c:v>Personal</c:v>
                </c:pt>
                <c:pt idx="2">
                  <c:v>Eviction</c:v>
                </c:pt>
                <c:pt idx="3">
                  <c:v>Domestic Violence</c:v>
                </c:pt>
                <c:pt idx="4">
                  <c:v>Substance Use</c:v>
                </c:pt>
                <c:pt idx="5">
                  <c:v>Legal</c:v>
                </c:pt>
                <c:pt idx="6">
                  <c:v>Health</c:v>
                </c:pt>
              </c:strCache>
            </c:strRef>
          </c:cat>
          <c:val>
            <c:numRef>
              <c:f>Charts!$C$342:$C$348</c:f>
              <c:numCache>
                <c:formatCode>General</c:formatCode>
                <c:ptCount val="7"/>
                <c:pt idx="0">
                  <c:v>384</c:v>
                </c:pt>
                <c:pt idx="1">
                  <c:v>78</c:v>
                </c:pt>
                <c:pt idx="2">
                  <c:v>43</c:v>
                </c:pt>
                <c:pt idx="3">
                  <c:v>28</c:v>
                </c:pt>
                <c:pt idx="4">
                  <c:v>28</c:v>
                </c:pt>
                <c:pt idx="5">
                  <c:v>19</c:v>
                </c:pt>
                <c:pt idx="6">
                  <c:v>16</c:v>
                </c:pt>
              </c:numCache>
            </c:numRef>
          </c:val>
          <c:extLst>
            <c:ext xmlns:c16="http://schemas.microsoft.com/office/drawing/2014/chart" uri="{C3380CC4-5D6E-409C-BE32-E72D297353CC}">
              <c16:uniqueId val="{00000001-B764-4F63-8FA8-6222633ECB0E}"/>
            </c:ext>
          </c:extLst>
        </c:ser>
        <c:dLbls>
          <c:showLegendKey val="0"/>
          <c:showVal val="0"/>
          <c:showCatName val="0"/>
          <c:showSerName val="0"/>
          <c:showPercent val="0"/>
          <c:showBubbleSize val="0"/>
        </c:dLbls>
        <c:gapWidth val="182"/>
        <c:axId val="1156661872"/>
        <c:axId val="1156664752"/>
      </c:barChart>
      <c:catAx>
        <c:axId val="1156661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156664752"/>
        <c:crosses val="autoZero"/>
        <c:auto val="1"/>
        <c:lblAlgn val="ctr"/>
        <c:lblOffset val="100"/>
        <c:noMultiLvlLbl val="0"/>
      </c:catAx>
      <c:valAx>
        <c:axId val="1156664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6661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Charts!$B$28</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F9-4750-831E-8400E160B4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F9-4750-831E-8400E160B4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F9-4750-831E-8400E160B4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F9-4750-831E-8400E160B46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EF9-4750-831E-8400E160B462}"/>
              </c:ext>
            </c:extLst>
          </c:dPt>
          <c:dLbls>
            <c:dLbl>
              <c:idx val="0"/>
              <c:layout>
                <c:manualLayout>
                  <c:x val="0.20271191882913328"/>
                  <c:y val="6.4019189918957334E-3"/>
                </c:manualLayout>
              </c:layout>
              <c:tx>
                <c:rich>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r>
                      <a:rPr lang="en-US" sz="2000" b="1" i="0" baseline="0">
                        <a:latin typeface="Corbel" panose="020B0503020204020204" pitchFamily="34" charset="0"/>
                      </a:rPr>
                      <a:t>Children Only </a:t>
                    </a:r>
                  </a:p>
                  <a:p>
                    <a:pPr>
                      <a:defRPr sz="2000" b="1"/>
                    </a:pPr>
                    <a:fld id="{CA3A3FAD-7E24-4041-B27E-BFE1DF22D48E}" type="VALUE">
                      <a:rPr lang="en-US" sz="2000" b="1" i="0" baseline="0">
                        <a:latin typeface="Corbel" panose="020B0503020204020204" pitchFamily="34" charset="0"/>
                      </a:rPr>
                      <a:pPr>
                        <a:defRPr sz="2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6192453178337483"/>
                      <c:h val="0.17667045499267131"/>
                    </c:manualLayout>
                  </c15:layout>
                  <c15:dlblFieldTable/>
                  <c15:showDataLabelsRange val="0"/>
                </c:ext>
                <c:ext xmlns:c16="http://schemas.microsoft.com/office/drawing/2014/chart" uri="{C3380CC4-5D6E-409C-BE32-E72D297353CC}">
                  <c16:uniqueId val="{00000001-EEF9-4750-831E-8400E160B462}"/>
                </c:ext>
              </c:extLst>
            </c:dLbl>
            <c:dLbl>
              <c:idx val="1"/>
              <c:layout>
                <c:manualLayout>
                  <c:x val="0.12229125939938382"/>
                  <c:y val="-0.10357008131142631"/>
                </c:manualLayout>
              </c:layout>
              <c:tx>
                <c:rich>
                  <a:bodyPr/>
                  <a:lstStyle/>
                  <a:p>
                    <a:r>
                      <a:rPr lang="en-US" sz="2000" b="1" i="0" baseline="0">
                        <a:latin typeface="Corbel" panose="020B0503020204020204" pitchFamily="34" charset="0"/>
                      </a:rPr>
                      <a:t>Single Adults</a:t>
                    </a:r>
                  </a:p>
                  <a:p>
                    <a:fld id="{86FB534B-9B4A-4CD5-9CAF-C1C882C8A3CA}" type="VALUE">
                      <a:rPr lang="en-US" sz="2000" b="1" i="0" baseline="0">
                        <a:latin typeface="Corbel" panose="020B0503020204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EF9-4750-831E-8400E160B462}"/>
                </c:ext>
              </c:extLst>
            </c:dLbl>
            <c:dLbl>
              <c:idx val="2"/>
              <c:layout>
                <c:manualLayout>
                  <c:x val="1.2727443113341803E-4"/>
                  <c:y val="0.32572252559759723"/>
                </c:manualLayout>
              </c:layout>
              <c:tx>
                <c:rich>
                  <a:bodyPr/>
                  <a:lstStyle/>
                  <a:p>
                    <a:r>
                      <a:rPr lang="en-US" sz="2000" baseline="0">
                        <a:latin typeface="Corbel" panose="020B0503020204020204" pitchFamily="34" charset="0"/>
                      </a:rPr>
                      <a:t>Youth </a:t>
                    </a:r>
                  </a:p>
                  <a:p>
                    <a:fld id="{EE9029CF-8631-4CCD-A8ED-35860B13CD96}" type="VALUE">
                      <a:rPr lang="en-US" sz="2000" baseline="0">
                        <a:latin typeface="Corbel" panose="020B0503020204020204" pitchFamily="34"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EF9-4750-831E-8400E160B462}"/>
                </c:ext>
              </c:extLst>
            </c:dLbl>
            <c:dLbl>
              <c:idx val="3"/>
              <c:layout>
                <c:manualLayout>
                  <c:x val="-9.964018820924439E-2"/>
                  <c:y val="5.7677743360750704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r>
                      <a:rPr lang="en-US" sz="2000" baseline="0">
                        <a:latin typeface="Corbel" panose="020B0503020204020204" pitchFamily="34" charset="0"/>
                      </a:rPr>
                      <a:t>Parenting Youth </a:t>
                    </a:r>
                  </a:p>
                  <a:p>
                    <a:pPr>
                      <a:defRPr b="1"/>
                    </a:pPr>
                    <a:r>
                      <a:rPr lang="en-US" sz="2000" baseline="0">
                        <a:latin typeface="Corbel" panose="020B0503020204020204" pitchFamily="34" charset="0"/>
                      </a:rPr>
                      <a:t>Families</a:t>
                    </a:r>
                  </a:p>
                  <a:p>
                    <a:pPr>
                      <a:defRPr b="1"/>
                    </a:pPr>
                    <a:fld id="{F6EF568B-C66A-41AA-8043-25913B711367}" type="VALUE">
                      <a:rPr lang="en-US" sz="2000" baseline="0">
                        <a:latin typeface="Corbel" panose="020B0503020204020204" pitchFamily="34" charset="0"/>
                      </a:rPr>
                      <a:pPr>
                        <a:defRPr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68834763354553"/>
                      <c:h val="0.32152377094577927"/>
                    </c:manualLayout>
                  </c15:layout>
                  <c15:dlblFieldTable/>
                  <c15:showDataLabelsRange val="0"/>
                </c:ext>
                <c:ext xmlns:c16="http://schemas.microsoft.com/office/drawing/2014/chart" uri="{C3380CC4-5D6E-409C-BE32-E72D297353CC}">
                  <c16:uniqueId val="{00000007-EEF9-4750-831E-8400E160B462}"/>
                </c:ext>
              </c:extLst>
            </c:dLbl>
            <c:dLbl>
              <c:idx val="4"/>
              <c:layout>
                <c:manualLayout>
                  <c:x val="-2.6584083576876479E-2"/>
                  <c:y val="-7.7654283895998936E-3"/>
                </c:manualLayout>
              </c:layout>
              <c:tx>
                <c:rich>
                  <a:bodyPr/>
                  <a:lstStyle/>
                  <a:p>
                    <a:r>
                      <a:rPr lang="en-US" sz="2000">
                        <a:latin typeface="Corbel" panose="020B0503020204020204" pitchFamily="34" charset="0"/>
                      </a:rPr>
                      <a:t>Families </a:t>
                    </a:r>
                    <a:fld id="{E2B20F33-322C-4B19-B7D5-D07386CC5B8E}" type="VALUE">
                      <a:rPr lang="en-US" sz="2000">
                        <a:latin typeface="Corbel" panose="020B0503020204020204" pitchFamily="34" charset="0"/>
                      </a:rPr>
                      <a:pPr/>
                      <a:t>[VALUE]</a:t>
                    </a:fld>
                    <a:endParaRPr lang="en-US" sz="2000">
                      <a:latin typeface="Corbel" panose="020B0503020204020204" pitchFamily="34" charset="0"/>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EF9-4750-831E-8400E160B46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Charts!$A$29:$A$33</c:f>
              <c:strCache>
                <c:ptCount val="5"/>
                <c:pt idx="0">
                  <c:v>Children Only</c:v>
                </c:pt>
                <c:pt idx="1">
                  <c:v>Single Adults</c:v>
                </c:pt>
                <c:pt idx="2">
                  <c:v>Youth</c:v>
                </c:pt>
                <c:pt idx="3">
                  <c:v>Parenting Youth</c:v>
                </c:pt>
                <c:pt idx="4">
                  <c:v>Families</c:v>
                </c:pt>
              </c:strCache>
            </c:strRef>
          </c:cat>
          <c:val>
            <c:numRef>
              <c:f>Charts!$B$29:$B$33</c:f>
              <c:numCache>
                <c:formatCode>0%</c:formatCode>
                <c:ptCount val="5"/>
                <c:pt idx="0">
                  <c:v>7.9872204472843447E-3</c:v>
                </c:pt>
                <c:pt idx="1">
                  <c:v>0.71405750798722045</c:v>
                </c:pt>
                <c:pt idx="2">
                  <c:v>6.7092651757188496E-2</c:v>
                </c:pt>
                <c:pt idx="3">
                  <c:v>7.9872204472843447E-3</c:v>
                </c:pt>
                <c:pt idx="4">
                  <c:v>0.20287539936102236</c:v>
                </c:pt>
              </c:numCache>
            </c:numRef>
          </c:val>
          <c:extLst>
            <c:ext xmlns:c16="http://schemas.microsoft.com/office/drawing/2014/chart" uri="{C3380CC4-5D6E-409C-BE32-E72D297353CC}">
              <c16:uniqueId val="{0000000A-EEF9-4750-831E-8400E160B4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orbel" panose="020B0503020204020204" pitchFamily="34" charset="0"/>
                <a:ea typeface="+mn-ea"/>
                <a:cs typeface="+mn-cs"/>
              </a:defRPr>
            </a:pPr>
            <a:r>
              <a:rPr lang="en-US" sz="2000">
                <a:latin typeface="Corbel" panose="020B0503020204020204" pitchFamily="34" charset="0"/>
              </a:rPr>
              <a:t>Unsheltered vs Sheltered</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orbel" panose="020B0503020204020204" pitchFamily="34" charset="0"/>
              <a:ea typeface="+mn-ea"/>
              <a:cs typeface="+mn-cs"/>
            </a:defRPr>
          </a:pPr>
          <a:endParaRPr lang="en-US"/>
        </a:p>
      </c:txPr>
    </c:title>
    <c:autoTitleDeleted val="0"/>
    <c:plotArea>
      <c:layout/>
      <c:barChart>
        <c:barDir val="bar"/>
        <c:grouping val="clustered"/>
        <c:varyColors val="0"/>
        <c:ser>
          <c:idx val="0"/>
          <c:order val="0"/>
          <c:tx>
            <c:strRef>
              <c:f>Charts!$A$88</c:f>
              <c:strCache>
                <c:ptCount val="1"/>
                <c:pt idx="0">
                  <c:v>Crook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Charts!$B$87:$C$87</c:f>
              <c:strCache>
                <c:ptCount val="2"/>
                <c:pt idx="0">
                  <c:v>Unsheltered</c:v>
                </c:pt>
                <c:pt idx="1">
                  <c:v>Sheltered</c:v>
                </c:pt>
              </c:strCache>
            </c:strRef>
          </c:cat>
          <c:val>
            <c:numRef>
              <c:f>Charts!$B$88:$C$88</c:f>
              <c:numCache>
                <c:formatCode>General</c:formatCode>
                <c:ptCount val="2"/>
                <c:pt idx="0">
                  <c:v>344</c:v>
                </c:pt>
                <c:pt idx="1">
                  <c:v>25</c:v>
                </c:pt>
              </c:numCache>
            </c:numRef>
          </c:val>
          <c:extLst>
            <c:ext xmlns:c16="http://schemas.microsoft.com/office/drawing/2014/chart" uri="{C3380CC4-5D6E-409C-BE32-E72D297353CC}">
              <c16:uniqueId val="{00000000-B083-4BA3-B351-A9F1EAC0F4BD}"/>
            </c:ext>
          </c:extLst>
        </c:ser>
        <c:ser>
          <c:idx val="1"/>
          <c:order val="1"/>
          <c:tx>
            <c:strRef>
              <c:f>Charts!$A$89</c:f>
              <c:strCache>
                <c:ptCount val="1"/>
                <c:pt idx="0">
                  <c:v>Deschutes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Charts!$B$87:$C$87</c:f>
              <c:strCache>
                <c:ptCount val="2"/>
                <c:pt idx="0">
                  <c:v>Unsheltered</c:v>
                </c:pt>
                <c:pt idx="1">
                  <c:v>Sheltered</c:v>
                </c:pt>
              </c:strCache>
            </c:strRef>
          </c:cat>
          <c:val>
            <c:numRef>
              <c:f>Charts!$B$89:$C$89</c:f>
              <c:numCache>
                <c:formatCode>General</c:formatCode>
                <c:ptCount val="2"/>
                <c:pt idx="0">
                  <c:v>1039</c:v>
                </c:pt>
                <c:pt idx="1">
                  <c:v>572</c:v>
                </c:pt>
              </c:numCache>
            </c:numRef>
          </c:val>
          <c:extLst>
            <c:ext xmlns:c16="http://schemas.microsoft.com/office/drawing/2014/chart" uri="{C3380CC4-5D6E-409C-BE32-E72D297353CC}">
              <c16:uniqueId val="{00000001-B083-4BA3-B351-A9F1EAC0F4BD}"/>
            </c:ext>
          </c:extLst>
        </c:ser>
        <c:ser>
          <c:idx val="2"/>
          <c:order val="2"/>
          <c:tx>
            <c:strRef>
              <c:f>Charts!$A$90</c:f>
              <c:strCache>
                <c:ptCount val="1"/>
                <c:pt idx="0">
                  <c:v>Jefferson/CTWS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orbel" panose="020B0503020204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Charts!$B$87:$C$87</c:f>
              <c:strCache>
                <c:ptCount val="2"/>
                <c:pt idx="0">
                  <c:v>Unsheltered</c:v>
                </c:pt>
                <c:pt idx="1">
                  <c:v>Sheltered</c:v>
                </c:pt>
              </c:strCache>
            </c:strRef>
          </c:cat>
          <c:val>
            <c:numRef>
              <c:f>Charts!$B$90:$C$90</c:f>
              <c:numCache>
                <c:formatCode>General</c:formatCode>
                <c:ptCount val="2"/>
                <c:pt idx="0">
                  <c:v>59</c:v>
                </c:pt>
                <c:pt idx="1">
                  <c:v>69</c:v>
                </c:pt>
              </c:numCache>
            </c:numRef>
          </c:val>
          <c:extLst>
            <c:ext xmlns:c16="http://schemas.microsoft.com/office/drawing/2014/chart" uri="{C3380CC4-5D6E-409C-BE32-E72D297353CC}">
              <c16:uniqueId val="{00000002-B083-4BA3-B351-A9F1EAC0F4BD}"/>
            </c:ext>
          </c:extLst>
        </c:ser>
        <c:dLbls>
          <c:showLegendKey val="0"/>
          <c:showVal val="0"/>
          <c:showCatName val="0"/>
          <c:showSerName val="0"/>
          <c:showPercent val="0"/>
          <c:showBubbleSize val="0"/>
        </c:dLbls>
        <c:gapWidth val="182"/>
        <c:axId val="1676653648"/>
        <c:axId val="1676655568"/>
      </c:barChart>
      <c:catAx>
        <c:axId val="1676653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676655568"/>
        <c:crosses val="autoZero"/>
        <c:auto val="1"/>
        <c:lblAlgn val="ctr"/>
        <c:lblOffset val="100"/>
        <c:noMultiLvlLbl val="0"/>
      </c:catAx>
      <c:valAx>
        <c:axId val="1676655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7665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2024</a:t>
            </a:r>
            <a:r>
              <a:rPr lang="en-US" sz="2000" baseline="0"/>
              <a:t> vs 2025</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Charts!$Z$2</c:f>
              <c:strCache>
                <c:ptCount val="1"/>
                <c:pt idx="0">
                  <c:v>Sheltered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Charts!$X$3:$Y$9</c:f>
              <c:multiLvlStrCache>
                <c:ptCount val="7"/>
                <c:lvl>
                  <c:pt idx="0">
                    <c:v>Crook</c:v>
                  </c:pt>
                  <c:pt idx="1">
                    <c:v>Deschutes</c:v>
                  </c:pt>
                  <c:pt idx="2">
                    <c:v>Jefferson</c:v>
                  </c:pt>
                  <c:pt idx="4">
                    <c:v>Crook</c:v>
                  </c:pt>
                  <c:pt idx="5">
                    <c:v>Deschutes</c:v>
                  </c:pt>
                  <c:pt idx="6">
                    <c:v>Jefferson</c:v>
                  </c:pt>
                </c:lvl>
                <c:lvl>
                  <c:pt idx="0">
                    <c:v>2024</c:v>
                  </c:pt>
                  <c:pt idx="3">
                    <c:v>2025</c:v>
                  </c:pt>
                </c:lvl>
              </c:multiLvlStrCache>
            </c:multiLvlStrRef>
          </c:cat>
          <c:val>
            <c:numRef>
              <c:f>Charts!$Z$3:$Z$9</c:f>
              <c:numCache>
                <c:formatCode>General</c:formatCode>
                <c:ptCount val="7"/>
                <c:pt idx="0">
                  <c:v>42</c:v>
                </c:pt>
                <c:pt idx="1">
                  <c:v>481</c:v>
                </c:pt>
                <c:pt idx="2">
                  <c:v>32</c:v>
                </c:pt>
                <c:pt idx="4">
                  <c:v>25</c:v>
                </c:pt>
                <c:pt idx="5">
                  <c:v>572</c:v>
                </c:pt>
                <c:pt idx="6">
                  <c:v>69</c:v>
                </c:pt>
              </c:numCache>
            </c:numRef>
          </c:val>
          <c:extLst>
            <c:ext xmlns:c16="http://schemas.microsoft.com/office/drawing/2014/chart" uri="{C3380CC4-5D6E-409C-BE32-E72D297353CC}">
              <c16:uniqueId val="{00000000-F6C4-4026-99C3-AB8190364A64}"/>
            </c:ext>
          </c:extLst>
        </c:ser>
        <c:ser>
          <c:idx val="1"/>
          <c:order val="1"/>
          <c:tx>
            <c:strRef>
              <c:f>Charts!$AA$2</c:f>
              <c:strCache>
                <c:ptCount val="1"/>
                <c:pt idx="0">
                  <c:v>Unsheltered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Charts!$X$3:$Y$9</c:f>
              <c:multiLvlStrCache>
                <c:ptCount val="7"/>
                <c:lvl>
                  <c:pt idx="0">
                    <c:v>Crook</c:v>
                  </c:pt>
                  <c:pt idx="1">
                    <c:v>Deschutes</c:v>
                  </c:pt>
                  <c:pt idx="2">
                    <c:v>Jefferson</c:v>
                  </c:pt>
                  <c:pt idx="4">
                    <c:v>Crook</c:v>
                  </c:pt>
                  <c:pt idx="5">
                    <c:v>Deschutes</c:v>
                  </c:pt>
                  <c:pt idx="6">
                    <c:v>Jefferson</c:v>
                  </c:pt>
                </c:lvl>
                <c:lvl>
                  <c:pt idx="0">
                    <c:v>2024</c:v>
                  </c:pt>
                  <c:pt idx="3">
                    <c:v>2025</c:v>
                  </c:pt>
                </c:lvl>
              </c:multiLvlStrCache>
            </c:multiLvlStrRef>
          </c:cat>
          <c:val>
            <c:numRef>
              <c:f>Charts!$AA$3:$AA$9</c:f>
              <c:numCache>
                <c:formatCode>General</c:formatCode>
                <c:ptCount val="7"/>
                <c:pt idx="0">
                  <c:v>181</c:v>
                </c:pt>
                <c:pt idx="1">
                  <c:v>951</c:v>
                </c:pt>
                <c:pt idx="2">
                  <c:v>112</c:v>
                </c:pt>
                <c:pt idx="4">
                  <c:v>344</c:v>
                </c:pt>
                <c:pt idx="5">
                  <c:v>1039</c:v>
                </c:pt>
                <c:pt idx="6">
                  <c:v>59</c:v>
                </c:pt>
              </c:numCache>
            </c:numRef>
          </c:val>
          <c:extLst>
            <c:ext xmlns:c16="http://schemas.microsoft.com/office/drawing/2014/chart" uri="{C3380CC4-5D6E-409C-BE32-E72D297353CC}">
              <c16:uniqueId val="{00000001-F6C4-4026-99C3-AB8190364A64}"/>
            </c:ext>
          </c:extLst>
        </c:ser>
        <c:dLbls>
          <c:showLegendKey val="0"/>
          <c:showVal val="0"/>
          <c:showCatName val="0"/>
          <c:showSerName val="0"/>
          <c:showPercent val="0"/>
          <c:showBubbleSize val="0"/>
        </c:dLbls>
        <c:gapWidth val="219"/>
        <c:overlap val="-27"/>
        <c:axId val="708539567"/>
        <c:axId val="708534767"/>
      </c:barChart>
      <c:catAx>
        <c:axId val="708539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08534767"/>
        <c:crosses val="autoZero"/>
        <c:auto val="1"/>
        <c:lblAlgn val="ctr"/>
        <c:lblOffset val="100"/>
        <c:noMultiLvlLbl val="0"/>
      </c:catAx>
      <c:valAx>
        <c:axId val="7085347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8539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040083650996E-3"/>
          <c:y val="0.10419263191042052"/>
          <c:w val="0.96562499999999996"/>
          <c:h val="0.82373710291069069"/>
        </c:manualLayout>
      </c:layout>
      <c:barChart>
        <c:barDir val="col"/>
        <c:grouping val="clustered"/>
        <c:varyColors val="0"/>
        <c:dLbls>
          <c:showLegendKey val="0"/>
          <c:showVal val="1"/>
          <c:showCatName val="0"/>
          <c:showSerName val="0"/>
          <c:showPercent val="0"/>
          <c:showBubbleSize val="0"/>
        </c:dLbls>
        <c:gapWidth val="32"/>
        <c:overlap val="-25"/>
        <c:axId val="1285900560"/>
        <c:axId val="1285903472"/>
      </c:barChart>
      <c:catAx>
        <c:axId val="128590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5903472"/>
        <c:crosses val="autoZero"/>
        <c:auto val="1"/>
        <c:lblAlgn val="ctr"/>
        <c:lblOffset val="100"/>
        <c:noMultiLvlLbl val="0"/>
      </c:catAx>
      <c:valAx>
        <c:axId val="1285903472"/>
        <c:scaling>
          <c:orientation val="minMax"/>
        </c:scaling>
        <c:delete val="1"/>
        <c:axPos val="l"/>
        <c:numFmt formatCode="General" sourceLinked="1"/>
        <c:majorTickMark val="none"/>
        <c:minorTickMark val="none"/>
        <c:tickLblPos val="nextTo"/>
        <c:crossAx val="128590056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Charts!$A$3</c:f>
              <c:strCache>
                <c:ptCount val="1"/>
                <c:pt idx="0">
                  <c:v>2024 Total</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75-4ADC-B2AA-63974E735F4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75-4ADC-B2AA-63974E735F4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75-4ADC-B2AA-63974E735F41}"/>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75-4ADC-B2AA-63974E735F41}"/>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75-4ADC-B2AA-63974E735F41}"/>
                </c:ext>
              </c:extLst>
            </c:dLbl>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75-4ADC-B2AA-63974E735F41}"/>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A75-4ADC-B2AA-63974E735F4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Charts!$B$1:$K$2</c:f>
              <c:strCache>
                <c:ptCount val="10"/>
                <c:pt idx="0">
                  <c:v>Bend</c:v>
                </c:pt>
                <c:pt idx="1">
                  <c:v>Culver</c:v>
                </c:pt>
                <c:pt idx="2">
                  <c:v>La Pine</c:v>
                </c:pt>
                <c:pt idx="3">
                  <c:v>Madras</c:v>
                </c:pt>
                <c:pt idx="4">
                  <c:v>Powell Butte</c:v>
                </c:pt>
                <c:pt idx="5">
                  <c:v>Prineville</c:v>
                </c:pt>
                <c:pt idx="6">
                  <c:v>Redmond</c:v>
                </c:pt>
                <c:pt idx="7">
                  <c:v>Sisters</c:v>
                </c:pt>
                <c:pt idx="8">
                  <c:v>Terrebonne</c:v>
                </c:pt>
                <c:pt idx="9">
                  <c:v>Warm Springs</c:v>
                </c:pt>
              </c:strCache>
            </c:strRef>
          </c:cat>
          <c:val>
            <c:numRef>
              <c:f>Charts!$B$3:$K$3</c:f>
              <c:numCache>
                <c:formatCode>General</c:formatCode>
                <c:ptCount val="10"/>
                <c:pt idx="0">
                  <c:v>974</c:v>
                </c:pt>
                <c:pt idx="1">
                  <c:v>2</c:v>
                </c:pt>
                <c:pt idx="2">
                  <c:v>199</c:v>
                </c:pt>
                <c:pt idx="3">
                  <c:v>34</c:v>
                </c:pt>
                <c:pt idx="4">
                  <c:v>4</c:v>
                </c:pt>
                <c:pt idx="5">
                  <c:v>241</c:v>
                </c:pt>
                <c:pt idx="6">
                  <c:v>150</c:v>
                </c:pt>
                <c:pt idx="7">
                  <c:v>62</c:v>
                </c:pt>
                <c:pt idx="8">
                  <c:v>5</c:v>
                </c:pt>
                <c:pt idx="9">
                  <c:v>123</c:v>
                </c:pt>
              </c:numCache>
            </c:numRef>
          </c:val>
          <c:extLst>
            <c:ext xmlns:c16="http://schemas.microsoft.com/office/drawing/2014/chart" uri="{C3380CC4-5D6E-409C-BE32-E72D297353CC}">
              <c16:uniqueId val="{00000000-75AE-4624-9164-B6765D94C051}"/>
            </c:ext>
          </c:extLst>
        </c:ser>
        <c:ser>
          <c:idx val="1"/>
          <c:order val="1"/>
          <c:tx>
            <c:strRef>
              <c:f>Charts!$A$4</c:f>
              <c:strCache>
                <c:ptCount val="1"/>
                <c:pt idx="0">
                  <c:v>2025 Total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Charts!$B$1:$K$2</c:f>
              <c:strCache>
                <c:ptCount val="10"/>
                <c:pt idx="0">
                  <c:v>Bend</c:v>
                </c:pt>
                <c:pt idx="1">
                  <c:v>Culver</c:v>
                </c:pt>
                <c:pt idx="2">
                  <c:v>La Pine</c:v>
                </c:pt>
                <c:pt idx="3">
                  <c:v>Madras</c:v>
                </c:pt>
                <c:pt idx="4">
                  <c:v>Powell Butte</c:v>
                </c:pt>
                <c:pt idx="5">
                  <c:v>Prineville</c:v>
                </c:pt>
                <c:pt idx="6">
                  <c:v>Redmond</c:v>
                </c:pt>
                <c:pt idx="7">
                  <c:v>Sisters</c:v>
                </c:pt>
                <c:pt idx="8">
                  <c:v>Terrebonne</c:v>
                </c:pt>
                <c:pt idx="9">
                  <c:v>Warm Springs</c:v>
                </c:pt>
              </c:strCache>
            </c:strRef>
          </c:cat>
          <c:val>
            <c:numRef>
              <c:f>Charts!$B$4:$K$4</c:f>
              <c:numCache>
                <c:formatCode>General</c:formatCode>
                <c:ptCount val="10"/>
                <c:pt idx="0">
                  <c:v>1001</c:v>
                </c:pt>
                <c:pt idx="1">
                  <c:v>3</c:v>
                </c:pt>
                <c:pt idx="2">
                  <c:v>105</c:v>
                </c:pt>
                <c:pt idx="3">
                  <c:v>77</c:v>
                </c:pt>
                <c:pt idx="4">
                  <c:v>2</c:v>
                </c:pt>
                <c:pt idx="5">
                  <c:v>367</c:v>
                </c:pt>
                <c:pt idx="6">
                  <c:v>374</c:v>
                </c:pt>
                <c:pt idx="7">
                  <c:v>124</c:v>
                </c:pt>
                <c:pt idx="8">
                  <c:v>7</c:v>
                </c:pt>
                <c:pt idx="9">
                  <c:v>48</c:v>
                </c:pt>
              </c:numCache>
            </c:numRef>
          </c:val>
          <c:extLst>
            <c:ext xmlns:c16="http://schemas.microsoft.com/office/drawing/2014/chart" uri="{C3380CC4-5D6E-409C-BE32-E72D297353CC}">
              <c16:uniqueId val="{00000001-75AE-4624-9164-B6765D94C051}"/>
            </c:ext>
          </c:extLst>
        </c:ser>
        <c:dLbls>
          <c:showLegendKey val="0"/>
          <c:showVal val="0"/>
          <c:showCatName val="0"/>
          <c:showSerName val="0"/>
          <c:showPercent val="0"/>
          <c:showBubbleSize val="0"/>
        </c:dLbls>
        <c:gapWidth val="219"/>
        <c:overlap val="-27"/>
        <c:axId val="1160042848"/>
        <c:axId val="1160045248"/>
      </c:barChart>
      <c:catAx>
        <c:axId val="116004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0045248"/>
        <c:crosses val="autoZero"/>
        <c:auto val="1"/>
        <c:lblAlgn val="ctr"/>
        <c:lblOffset val="100"/>
        <c:noMultiLvlLbl val="0"/>
      </c:catAx>
      <c:valAx>
        <c:axId val="116004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60042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Corbel" panose="020B0503020204020204" pitchFamily="34" charset="0"/>
              </a:rPr>
              <a:t>Sheltered vs</a:t>
            </a:r>
            <a:r>
              <a:rPr lang="en-US" sz="2000" baseline="0" dirty="0">
                <a:latin typeface="Corbel" panose="020B0503020204020204" pitchFamily="34" charset="0"/>
              </a:rPr>
              <a:t> Unsheltered by Age 2025</a:t>
            </a:r>
            <a:endParaRPr lang="en-US" sz="2000" dirty="0">
              <a:latin typeface="Corbel" panose="020B0503020204020204" pitchFamily="34" charset="0"/>
            </a:endParaRPr>
          </a:p>
        </c:rich>
      </c:tx>
      <c:layout>
        <c:manualLayout>
          <c:xMode val="edge"/>
          <c:yMode val="edge"/>
          <c:x val="0.315844092662187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Charts!$A$116</c:f>
              <c:strCache>
                <c:ptCount val="1"/>
                <c:pt idx="0">
                  <c:v>Unsheltered 2025</c:v>
                </c:pt>
              </c:strCache>
            </c:strRef>
          </c:tx>
          <c:spPr>
            <a:ln w="28575" cap="rnd">
              <a:solidFill>
                <a:schemeClr val="accent1"/>
              </a:solidFill>
              <a:round/>
            </a:ln>
            <a:effectLst/>
          </c:spPr>
          <c:marker>
            <c:symbol val="none"/>
          </c:marker>
          <c:dLbls>
            <c:dLbl>
              <c:idx val="0"/>
              <c:layout>
                <c:manualLayout>
                  <c:x val="1.4581923003166994E-17"/>
                  <c:y val="-9.719644329564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8D-4607-B3BA-D0A59BE81252}"/>
                </c:ext>
              </c:extLst>
            </c:dLbl>
            <c:dLbl>
              <c:idx val="1"/>
              <c:layout>
                <c:manualLayout>
                  <c:x val="0"/>
                  <c:y val="-8.45186463440369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8D-4607-B3BA-D0A59BE81252}"/>
                </c:ext>
              </c:extLst>
            </c:dLbl>
            <c:dLbl>
              <c:idx val="2"/>
              <c:layout>
                <c:manualLayout>
                  <c:x val="0"/>
                  <c:y val="-3.8033390854816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8D-4607-B3BA-D0A59BE81252}"/>
                </c:ext>
              </c:extLst>
            </c:dLbl>
            <c:dLbl>
              <c:idx val="3"/>
              <c:layout>
                <c:manualLayout>
                  <c:x val="-1.1135415292745558E-2"/>
                  <c:y val="-9.719644329564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8D-4607-B3BA-D0A59BE81252}"/>
                </c:ext>
              </c:extLst>
            </c:dLbl>
            <c:dLbl>
              <c:idx val="4"/>
              <c:layout>
                <c:manualLayout>
                  <c:x val="-2.5452377811989849E-2"/>
                  <c:y val="-9.719644329564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8D-4607-B3BA-D0A59BE81252}"/>
                </c:ext>
              </c:extLst>
            </c:dLbl>
            <c:dLbl>
              <c:idx val="5"/>
              <c:layout>
                <c:manualLayout>
                  <c:x val="1.5907736132493539E-2"/>
                  <c:y val="-5.07111878064217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8D-4607-B3BA-D0A59BE81252}"/>
                </c:ext>
              </c:extLst>
            </c:dLbl>
            <c:dLbl>
              <c:idx val="6"/>
              <c:layout>
                <c:manualLayout>
                  <c:x val="7.9538680662467106E-3"/>
                  <c:y val="-4.6485255489219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18D-4607-B3BA-D0A59BE81252}"/>
                </c:ext>
              </c:extLst>
            </c:dLbl>
            <c:dLbl>
              <c:idx val="7"/>
              <c:layout>
                <c:manualLayout>
                  <c:x val="7.9538680662468268E-3"/>
                  <c:y val="-4.6485255489219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8D-4607-B3BA-D0A59BE81252}"/>
                </c:ext>
              </c:extLst>
            </c:dLbl>
            <c:dLbl>
              <c:idx val="8"/>
              <c:layout>
                <c:manualLayout>
                  <c:x val="0"/>
                  <c:y val="-3.8033390854816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18D-4607-B3BA-D0A59BE81252}"/>
                </c:ext>
              </c:extLst>
            </c:dLbl>
            <c:dLbl>
              <c:idx val="9"/>
              <c:layout>
                <c:manualLayout>
                  <c:x val="-3.6587793104735408E-2"/>
                  <c:y val="-6.3388984758027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18D-4607-B3BA-D0A59BE8125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Charts!$B$114:$K$115</c:f>
              <c:strCache>
                <c:ptCount val="10"/>
                <c:pt idx="0">
                  <c:v>0-5</c:v>
                </c:pt>
                <c:pt idx="1">
                  <c:v>5-12</c:v>
                </c:pt>
                <c:pt idx="2">
                  <c:v>13-17 </c:v>
                </c:pt>
                <c:pt idx="3">
                  <c:v>18-24 </c:v>
                </c:pt>
                <c:pt idx="4">
                  <c:v>25-34 </c:v>
                </c:pt>
                <c:pt idx="5">
                  <c:v>35-44 </c:v>
                </c:pt>
                <c:pt idx="6">
                  <c:v>45-54 </c:v>
                </c:pt>
                <c:pt idx="7">
                  <c:v>55-64 </c:v>
                </c:pt>
                <c:pt idx="8">
                  <c:v>65+</c:v>
                </c:pt>
                <c:pt idx="9">
                  <c:v>Unknown</c:v>
                </c:pt>
              </c:strCache>
            </c:strRef>
          </c:cat>
          <c:val>
            <c:numRef>
              <c:f>Charts!$B$116:$K$116</c:f>
              <c:numCache>
                <c:formatCode>General</c:formatCode>
                <c:ptCount val="10"/>
                <c:pt idx="0">
                  <c:v>39</c:v>
                </c:pt>
                <c:pt idx="1">
                  <c:v>121</c:v>
                </c:pt>
                <c:pt idx="2">
                  <c:v>50</c:v>
                </c:pt>
                <c:pt idx="3">
                  <c:v>58</c:v>
                </c:pt>
                <c:pt idx="4">
                  <c:v>220</c:v>
                </c:pt>
                <c:pt idx="5">
                  <c:v>359</c:v>
                </c:pt>
                <c:pt idx="6">
                  <c:v>300</c:v>
                </c:pt>
                <c:pt idx="7">
                  <c:v>204</c:v>
                </c:pt>
                <c:pt idx="8">
                  <c:v>88</c:v>
                </c:pt>
                <c:pt idx="9">
                  <c:v>3</c:v>
                </c:pt>
              </c:numCache>
            </c:numRef>
          </c:val>
          <c:smooth val="0"/>
          <c:extLst>
            <c:ext xmlns:c16="http://schemas.microsoft.com/office/drawing/2014/chart" uri="{C3380CC4-5D6E-409C-BE32-E72D297353CC}">
              <c16:uniqueId val="{00000000-C18D-4607-B3BA-D0A59BE81252}"/>
            </c:ext>
          </c:extLst>
        </c:ser>
        <c:ser>
          <c:idx val="1"/>
          <c:order val="1"/>
          <c:tx>
            <c:strRef>
              <c:f>Charts!$A$117</c:f>
              <c:strCache>
                <c:ptCount val="1"/>
                <c:pt idx="0">
                  <c:v>Sheltered 2025</c:v>
                </c:pt>
              </c:strCache>
            </c:strRef>
          </c:tx>
          <c:spPr>
            <a:ln w="28575" cap="rnd">
              <a:solidFill>
                <a:schemeClr val="accent2"/>
              </a:solidFill>
              <a:round/>
            </a:ln>
            <a:effectLst/>
          </c:spPr>
          <c:marker>
            <c:symbol val="none"/>
          </c:marker>
          <c:dLbls>
            <c:dLbl>
              <c:idx val="9"/>
              <c:layout>
                <c:manualLayout>
                  <c:x val="-1.9089283358992504E-2"/>
                  <c:y val="1.69037292688070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8D-4607-B3BA-D0A59BE8125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Charts!$B$114:$K$115</c:f>
              <c:strCache>
                <c:ptCount val="10"/>
                <c:pt idx="0">
                  <c:v>0-5</c:v>
                </c:pt>
                <c:pt idx="1">
                  <c:v>5-12</c:v>
                </c:pt>
                <c:pt idx="2">
                  <c:v>13-17 </c:v>
                </c:pt>
                <c:pt idx="3">
                  <c:v>18-24 </c:v>
                </c:pt>
                <c:pt idx="4">
                  <c:v>25-34 </c:v>
                </c:pt>
                <c:pt idx="5">
                  <c:v>35-44 </c:v>
                </c:pt>
                <c:pt idx="6">
                  <c:v>45-54 </c:v>
                </c:pt>
                <c:pt idx="7">
                  <c:v>55-64 </c:v>
                </c:pt>
                <c:pt idx="8">
                  <c:v>65+</c:v>
                </c:pt>
                <c:pt idx="9">
                  <c:v>Unknown</c:v>
                </c:pt>
              </c:strCache>
            </c:strRef>
          </c:cat>
          <c:val>
            <c:numRef>
              <c:f>Charts!$B$117:$K$117</c:f>
              <c:numCache>
                <c:formatCode>General</c:formatCode>
                <c:ptCount val="10"/>
                <c:pt idx="0">
                  <c:v>13</c:v>
                </c:pt>
                <c:pt idx="1">
                  <c:v>15</c:v>
                </c:pt>
                <c:pt idx="2">
                  <c:v>3</c:v>
                </c:pt>
                <c:pt idx="3">
                  <c:v>39</c:v>
                </c:pt>
                <c:pt idx="4">
                  <c:v>33</c:v>
                </c:pt>
                <c:pt idx="5">
                  <c:v>41</c:v>
                </c:pt>
                <c:pt idx="6">
                  <c:v>25</c:v>
                </c:pt>
                <c:pt idx="7">
                  <c:v>18</c:v>
                </c:pt>
                <c:pt idx="8">
                  <c:v>0</c:v>
                </c:pt>
                <c:pt idx="9">
                  <c:v>0</c:v>
                </c:pt>
              </c:numCache>
            </c:numRef>
          </c:val>
          <c:smooth val="0"/>
          <c:extLst>
            <c:ext xmlns:c16="http://schemas.microsoft.com/office/drawing/2014/chart" uri="{C3380CC4-5D6E-409C-BE32-E72D297353CC}">
              <c16:uniqueId val="{00000001-C18D-4607-B3BA-D0A59BE81252}"/>
            </c:ext>
          </c:extLst>
        </c:ser>
        <c:dLbls>
          <c:showLegendKey val="0"/>
          <c:showVal val="0"/>
          <c:showCatName val="0"/>
          <c:showSerName val="0"/>
          <c:showPercent val="0"/>
          <c:showBubbleSize val="0"/>
        </c:dLbls>
        <c:smooth val="0"/>
        <c:axId val="1681314896"/>
        <c:axId val="1681317776"/>
      </c:lineChart>
      <c:catAx>
        <c:axId val="168131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681317776"/>
        <c:crosses val="autoZero"/>
        <c:auto val="1"/>
        <c:lblAlgn val="ctr"/>
        <c:lblOffset val="100"/>
        <c:noMultiLvlLbl val="0"/>
      </c:catAx>
      <c:valAx>
        <c:axId val="168131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crossAx val="1681314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orbel" panose="020B0503020204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dirty="0"/>
              <a:t>Sheltered vs Unsheltered by Age</a:t>
            </a:r>
            <a:r>
              <a:rPr lang="en-US" sz="2000" b="0" baseline="0" dirty="0"/>
              <a:t> </a:t>
            </a:r>
            <a:r>
              <a:rPr lang="en-US" sz="2000" b="0" dirty="0"/>
              <a:t>2024</a:t>
            </a:r>
          </a:p>
        </c:rich>
      </c:tx>
      <c:layout>
        <c:manualLayout>
          <c:xMode val="edge"/>
          <c:yMode val="edge"/>
          <c:x val="0.30432250465554461"/>
          <c:y val="2.275315164708207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Charts!$A$119</c:f>
              <c:strCache>
                <c:ptCount val="1"/>
                <c:pt idx="0">
                  <c:v>Unsheltered 2024</c:v>
                </c:pt>
              </c:strCache>
            </c:strRef>
          </c:tx>
          <c:spPr>
            <a:ln w="28575" cap="rnd">
              <a:solidFill>
                <a:schemeClr val="accent1"/>
              </a:solidFill>
              <a:round/>
            </a:ln>
            <a:effectLst/>
          </c:spPr>
          <c:marker>
            <c:symbol val="none"/>
          </c:marker>
          <c:dLbls>
            <c:dLbl>
              <c:idx val="0"/>
              <c:layout>
                <c:manualLayout>
                  <c:x val="0"/>
                  <c:y val="-0.1001137656427758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44-471C-A172-526DEB9D6479}"/>
                </c:ext>
              </c:extLst>
            </c:dLbl>
            <c:dLbl>
              <c:idx val="1"/>
              <c:layout>
                <c:manualLayout>
                  <c:x val="0"/>
                  <c:y val="-5.9158134243458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44-471C-A172-526DEB9D6479}"/>
                </c:ext>
              </c:extLst>
            </c:dLbl>
            <c:dLbl>
              <c:idx val="2"/>
              <c:layout>
                <c:manualLayout>
                  <c:x val="4.6479200557749843E-3"/>
                  <c:y val="-4.55062571103526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44-471C-A172-526DEB9D6479}"/>
                </c:ext>
              </c:extLst>
            </c:dLbl>
            <c:dLbl>
              <c:idx val="3"/>
              <c:layout>
                <c:manualLayout>
                  <c:x val="-1.8591680223100163E-2"/>
                  <c:y val="-0.1001137656427759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44-471C-A172-526DEB9D6479}"/>
                </c:ext>
              </c:extLst>
            </c:dLbl>
            <c:dLbl>
              <c:idx val="4"/>
              <c:layout>
                <c:manualLayout>
                  <c:x val="-5.7324347354558838E-2"/>
                  <c:y val="-0.109215017064846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44-471C-A172-526DEB9D6479}"/>
                </c:ext>
              </c:extLst>
            </c:dLbl>
            <c:dLbl>
              <c:idx val="5"/>
              <c:layout>
                <c:manualLayout>
                  <c:x val="3.2535440390425288E-2"/>
                  <c:y val="-3.6405005688282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44-471C-A172-526DEB9D6479}"/>
                </c:ext>
              </c:extLst>
            </c:dLbl>
            <c:dLbl>
              <c:idx val="8"/>
              <c:layout>
                <c:manualLayout>
                  <c:x val="0"/>
                  <c:y val="-8.6461888509670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44-471C-A172-526DEB9D647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Charts!$B$118:$K$118</c:f>
              <c:strCache>
                <c:ptCount val="10"/>
                <c:pt idx="0">
                  <c:v>0-5</c:v>
                </c:pt>
                <c:pt idx="1">
                  <c:v>5-12</c:v>
                </c:pt>
                <c:pt idx="2">
                  <c:v>13-17 </c:v>
                </c:pt>
                <c:pt idx="3">
                  <c:v>18-24 </c:v>
                </c:pt>
                <c:pt idx="4">
                  <c:v>25-34 </c:v>
                </c:pt>
                <c:pt idx="5">
                  <c:v>35-44 </c:v>
                </c:pt>
                <c:pt idx="6">
                  <c:v>45-54 </c:v>
                </c:pt>
                <c:pt idx="7">
                  <c:v>55-64 </c:v>
                </c:pt>
                <c:pt idx="8">
                  <c:v>65+</c:v>
                </c:pt>
                <c:pt idx="9">
                  <c:v>Unknown</c:v>
                </c:pt>
              </c:strCache>
            </c:strRef>
          </c:cat>
          <c:val>
            <c:numRef>
              <c:f>Charts!$B$119:$K$119</c:f>
              <c:numCache>
                <c:formatCode>General</c:formatCode>
                <c:ptCount val="10"/>
                <c:pt idx="0">
                  <c:v>23</c:v>
                </c:pt>
                <c:pt idx="1">
                  <c:v>71</c:v>
                </c:pt>
                <c:pt idx="2">
                  <c:v>70</c:v>
                </c:pt>
                <c:pt idx="3">
                  <c:v>48</c:v>
                </c:pt>
                <c:pt idx="4">
                  <c:v>213</c:v>
                </c:pt>
                <c:pt idx="5">
                  <c:v>281</c:v>
                </c:pt>
                <c:pt idx="6">
                  <c:v>223</c:v>
                </c:pt>
                <c:pt idx="7">
                  <c:v>169</c:v>
                </c:pt>
                <c:pt idx="8">
                  <c:v>61</c:v>
                </c:pt>
                <c:pt idx="9">
                  <c:v>38</c:v>
                </c:pt>
              </c:numCache>
            </c:numRef>
          </c:val>
          <c:smooth val="0"/>
          <c:extLst>
            <c:ext xmlns:c16="http://schemas.microsoft.com/office/drawing/2014/chart" uri="{C3380CC4-5D6E-409C-BE32-E72D297353CC}">
              <c16:uniqueId val="{00000000-D944-471C-A172-526DEB9D6479}"/>
            </c:ext>
          </c:extLst>
        </c:ser>
        <c:ser>
          <c:idx val="1"/>
          <c:order val="1"/>
          <c:tx>
            <c:strRef>
              <c:f>Charts!$A$120</c:f>
              <c:strCache>
                <c:ptCount val="1"/>
                <c:pt idx="0">
                  <c:v>Sheltered 2024</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Charts!$B$118:$K$118</c:f>
              <c:strCache>
                <c:ptCount val="10"/>
                <c:pt idx="0">
                  <c:v>0-5</c:v>
                </c:pt>
                <c:pt idx="1">
                  <c:v>5-12</c:v>
                </c:pt>
                <c:pt idx="2">
                  <c:v>13-17 </c:v>
                </c:pt>
                <c:pt idx="3">
                  <c:v>18-24 </c:v>
                </c:pt>
                <c:pt idx="4">
                  <c:v>25-34 </c:v>
                </c:pt>
                <c:pt idx="5">
                  <c:v>35-44 </c:v>
                </c:pt>
                <c:pt idx="6">
                  <c:v>45-54 </c:v>
                </c:pt>
                <c:pt idx="7">
                  <c:v>55-64 </c:v>
                </c:pt>
                <c:pt idx="8">
                  <c:v>65+</c:v>
                </c:pt>
                <c:pt idx="9">
                  <c:v>Unknown</c:v>
                </c:pt>
              </c:strCache>
            </c:strRef>
          </c:cat>
          <c:val>
            <c:numRef>
              <c:f>Charts!$B$120:$K$120</c:f>
              <c:numCache>
                <c:formatCode>General</c:formatCode>
                <c:ptCount val="10"/>
                <c:pt idx="0">
                  <c:v>4</c:v>
                </c:pt>
                <c:pt idx="1">
                  <c:v>1</c:v>
                </c:pt>
                <c:pt idx="2">
                  <c:v>13</c:v>
                </c:pt>
                <c:pt idx="3">
                  <c:v>5</c:v>
                </c:pt>
                <c:pt idx="4">
                  <c:v>34</c:v>
                </c:pt>
                <c:pt idx="5">
                  <c:v>41</c:v>
                </c:pt>
                <c:pt idx="6">
                  <c:v>42</c:v>
                </c:pt>
                <c:pt idx="7">
                  <c:v>35</c:v>
                </c:pt>
                <c:pt idx="8">
                  <c:v>13</c:v>
                </c:pt>
                <c:pt idx="9">
                  <c:v>0</c:v>
                </c:pt>
              </c:numCache>
            </c:numRef>
          </c:val>
          <c:smooth val="0"/>
          <c:extLst>
            <c:ext xmlns:c16="http://schemas.microsoft.com/office/drawing/2014/chart" uri="{C3380CC4-5D6E-409C-BE32-E72D297353CC}">
              <c16:uniqueId val="{00000001-D944-471C-A172-526DEB9D6479}"/>
            </c:ext>
          </c:extLst>
        </c:ser>
        <c:dLbls>
          <c:showLegendKey val="0"/>
          <c:showVal val="0"/>
          <c:showCatName val="0"/>
          <c:showSerName val="0"/>
          <c:showPercent val="0"/>
          <c:showBubbleSize val="0"/>
        </c:dLbls>
        <c:smooth val="0"/>
        <c:axId val="1697604224"/>
        <c:axId val="1697606144"/>
      </c:lineChart>
      <c:catAx>
        <c:axId val="169760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697606144"/>
        <c:crosses val="autoZero"/>
        <c:auto val="1"/>
        <c:lblAlgn val="ctr"/>
        <c:lblOffset val="100"/>
        <c:noMultiLvlLbl val="0"/>
      </c:catAx>
      <c:valAx>
        <c:axId val="1697606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97604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91BD7-B320-FD41-8E17-927C9DE00A14}" type="datetimeFigureOut">
              <a:rPr lang="en-US" smtClean="0"/>
              <a:t>5/19/2025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4F639-73DC-DF47-A3A0-D28548F72673}" type="slidenum">
              <a:rPr lang="en-US" smtClean="0"/>
              <a:t>‹#›</a:t>
            </a:fld>
            <a:endParaRPr lang="en-US" dirty="0"/>
          </a:p>
        </p:txBody>
      </p:sp>
    </p:spTree>
    <p:extLst>
      <p:ext uri="{BB962C8B-B14F-4D97-AF65-F5344CB8AC3E}">
        <p14:creationId xmlns:p14="http://schemas.microsoft.com/office/powerpoint/2010/main" val="184953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1</a:t>
            </a:fld>
            <a:endParaRPr lang="en-US" dirty="0"/>
          </a:p>
        </p:txBody>
      </p:sp>
    </p:spTree>
    <p:extLst>
      <p:ext uri="{BB962C8B-B14F-4D97-AF65-F5344CB8AC3E}">
        <p14:creationId xmlns:p14="http://schemas.microsoft.com/office/powerpoint/2010/main" val="72908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13</a:t>
            </a:fld>
            <a:endParaRPr lang="en-US" dirty="0"/>
          </a:p>
        </p:txBody>
      </p:sp>
    </p:spTree>
    <p:extLst>
      <p:ext uri="{BB962C8B-B14F-4D97-AF65-F5344CB8AC3E}">
        <p14:creationId xmlns:p14="http://schemas.microsoft.com/office/powerpoint/2010/main" val="1921398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14</a:t>
            </a:fld>
            <a:endParaRPr lang="en-US" dirty="0"/>
          </a:p>
        </p:txBody>
      </p:sp>
    </p:spTree>
    <p:extLst>
      <p:ext uri="{BB962C8B-B14F-4D97-AF65-F5344CB8AC3E}">
        <p14:creationId xmlns:p14="http://schemas.microsoft.com/office/powerpoint/2010/main" val="3450417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that the CH population has likely ‘aged in’ to chronic homeless status per the HUD definition.</a:t>
            </a:r>
          </a:p>
        </p:txBody>
      </p:sp>
      <p:sp>
        <p:nvSpPr>
          <p:cNvPr id="4" name="Slide Number Placeholder 3"/>
          <p:cNvSpPr>
            <a:spLocks noGrp="1"/>
          </p:cNvSpPr>
          <p:nvPr>
            <p:ph type="sldNum" sz="quarter" idx="5"/>
          </p:nvPr>
        </p:nvSpPr>
        <p:spPr/>
        <p:txBody>
          <a:bodyPr/>
          <a:lstStyle/>
          <a:p>
            <a:fld id="{DBE4F639-73DC-DF47-A3A0-D28548F72673}" type="slidenum">
              <a:rPr lang="en-US" smtClean="0"/>
              <a:t>17</a:t>
            </a:fld>
            <a:endParaRPr lang="en-US" dirty="0"/>
          </a:p>
        </p:txBody>
      </p:sp>
    </p:spTree>
    <p:extLst>
      <p:ext uri="{BB962C8B-B14F-4D97-AF65-F5344CB8AC3E}">
        <p14:creationId xmlns:p14="http://schemas.microsoft.com/office/powerpoint/2010/main" val="3789556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18</a:t>
            </a:fld>
            <a:endParaRPr lang="en-US" dirty="0"/>
          </a:p>
        </p:txBody>
      </p:sp>
    </p:spTree>
    <p:extLst>
      <p:ext uri="{BB962C8B-B14F-4D97-AF65-F5344CB8AC3E}">
        <p14:creationId xmlns:p14="http://schemas.microsoft.com/office/powerpoint/2010/main" val="3624827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highlighted percentages are the difference between the 22-23 SY and the 23-24 SY.</a:t>
            </a:r>
          </a:p>
        </p:txBody>
      </p:sp>
      <p:sp>
        <p:nvSpPr>
          <p:cNvPr id="4" name="Slide Number Placeholder 3"/>
          <p:cNvSpPr>
            <a:spLocks noGrp="1"/>
          </p:cNvSpPr>
          <p:nvPr>
            <p:ph type="sldNum" sz="quarter" idx="5"/>
          </p:nvPr>
        </p:nvSpPr>
        <p:spPr/>
        <p:txBody>
          <a:bodyPr/>
          <a:lstStyle/>
          <a:p>
            <a:fld id="{DBE4F639-73DC-DF47-A3A0-D28548F72673}" type="slidenum">
              <a:rPr lang="en-US" smtClean="0"/>
              <a:t>19</a:t>
            </a:fld>
            <a:endParaRPr lang="en-US" dirty="0"/>
          </a:p>
        </p:txBody>
      </p:sp>
    </p:spTree>
    <p:extLst>
      <p:ext uri="{BB962C8B-B14F-4D97-AF65-F5344CB8AC3E}">
        <p14:creationId xmlns:p14="http://schemas.microsoft.com/office/powerpoint/2010/main" val="293378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BNL allows</a:t>
            </a:r>
            <a:r>
              <a:rPr lang="en-US" baseline="0" dirty="0"/>
              <a:t> us to see where are system barriers are in real time by measuring our homeless population inflow and outflow on a monthly basis. This allows us to see who is able to access resources and who is not getting the help they are needing, based on their unique circumstances, since there is no one story of homelessness and what works for one household or individual, may not work for another. </a:t>
            </a:r>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22</a:t>
            </a:fld>
            <a:endParaRPr lang="en-US" dirty="0"/>
          </a:p>
        </p:txBody>
      </p:sp>
    </p:spTree>
    <p:extLst>
      <p:ext uri="{BB962C8B-B14F-4D97-AF65-F5344CB8AC3E}">
        <p14:creationId xmlns:p14="http://schemas.microsoft.com/office/powerpoint/2010/main" val="3623331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sz="1200" b="1" i="0" dirty="0">
                <a:effectLst/>
                <a:latin typeface="+mn-lt"/>
                <a:ea typeface="+mn-ea"/>
                <a:cs typeface="+mn-cs"/>
                <a:sym typeface="Optima"/>
              </a:rPr>
              <a:t>12 communities have ended veteran homelessness</a:t>
            </a:r>
          </a:p>
          <a:p>
            <a:pPr marL="0" marR="0" lvl="0" indent="0" defTabSz="914400" eaLnBrk="1" fontAlgn="auto" latinLnBrk="0" hangingPunct="1">
              <a:lnSpc>
                <a:spcPct val="100000"/>
              </a:lnSpc>
              <a:spcBef>
                <a:spcPts val="0"/>
              </a:spcBef>
              <a:spcAft>
                <a:spcPts val="0"/>
              </a:spcAft>
              <a:buClrTx/>
              <a:buSzTx/>
              <a:buFontTx/>
              <a:buNone/>
              <a:tabLst/>
              <a:defRPr/>
            </a:pPr>
            <a:r>
              <a:rPr lang="en-US" sz="1200" b="1" i="0" dirty="0">
                <a:effectLst/>
                <a:latin typeface="+mn-lt"/>
                <a:ea typeface="+mn-ea"/>
                <a:cs typeface="+mn-cs"/>
                <a:sym typeface="Optima"/>
              </a:rPr>
              <a:t>3 communities have ended chronic homelessness</a:t>
            </a:r>
          </a:p>
          <a:p>
            <a:pPr marL="0" marR="0" lvl="0" indent="0" defTabSz="914400" eaLnBrk="1" fontAlgn="auto" latinLnBrk="0" hangingPunct="1">
              <a:lnSpc>
                <a:spcPct val="100000"/>
              </a:lnSpc>
              <a:spcBef>
                <a:spcPts val="0"/>
              </a:spcBef>
              <a:spcAft>
                <a:spcPts val="0"/>
              </a:spcAft>
              <a:buClrTx/>
              <a:buSzTx/>
              <a:buFontTx/>
              <a:buNone/>
              <a:tabLst/>
              <a:defRPr/>
            </a:pPr>
            <a:r>
              <a:rPr lang="en-US" sz="1200" b="1" i="0" dirty="0">
                <a:effectLst/>
                <a:latin typeface="+mn-lt"/>
                <a:ea typeface="+mn-ea"/>
                <a:cs typeface="+mn-cs"/>
                <a:sym typeface="Optima"/>
              </a:rPr>
              <a:t>Two have ended </a:t>
            </a:r>
            <a:r>
              <a:rPr lang="en-US" sz="1200" b="1" i="1" dirty="0">
                <a:effectLst/>
                <a:latin typeface="+mn-lt"/>
                <a:ea typeface="+mn-ea"/>
                <a:cs typeface="+mn-cs"/>
                <a:sym typeface="Optima"/>
              </a:rPr>
              <a:t>both.</a:t>
            </a:r>
            <a:endParaRPr lang="en-US" sz="1200" b="1" i="0" dirty="0">
              <a:effectLst/>
              <a:latin typeface="+mn-lt"/>
              <a:ea typeface="+mn-ea"/>
              <a:cs typeface="+mn-cs"/>
              <a:sym typeface="Optima"/>
            </a:endParaRPr>
          </a:p>
          <a:p>
            <a:endParaRPr lang="en-US" dirty="0"/>
          </a:p>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23</a:t>
            </a:fld>
            <a:endParaRPr lang="en-US" dirty="0"/>
          </a:p>
        </p:txBody>
      </p:sp>
    </p:spTree>
    <p:extLst>
      <p:ext uri="{BB962C8B-B14F-4D97-AF65-F5344CB8AC3E}">
        <p14:creationId xmlns:p14="http://schemas.microsoft.com/office/powerpoint/2010/main" val="1038887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24</a:t>
            </a:fld>
            <a:endParaRPr lang="en-US" dirty="0"/>
          </a:p>
        </p:txBody>
      </p:sp>
    </p:spTree>
    <p:extLst>
      <p:ext uri="{BB962C8B-B14F-4D97-AF65-F5344CB8AC3E}">
        <p14:creationId xmlns:p14="http://schemas.microsoft.com/office/powerpoint/2010/main" val="189981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2400" dirty="0">
                <a:solidFill>
                  <a:schemeClr val="tx1">
                    <a:lumMod val="50000"/>
                    <a:lumOff val="50000"/>
                  </a:schemeClr>
                </a:solidFill>
              </a:rPr>
              <a:t>Sustainable investments in homeless services </a:t>
            </a:r>
          </a:p>
          <a:p>
            <a:r>
              <a:rPr lang="en-US" sz="2400" dirty="0">
                <a:solidFill>
                  <a:schemeClr val="tx1">
                    <a:lumMod val="50000"/>
                    <a:lumOff val="50000"/>
                  </a:schemeClr>
                </a:solidFill>
              </a:rPr>
              <a:t>Permanent supportive housing</a:t>
            </a:r>
          </a:p>
          <a:p>
            <a:pPr lvl="1"/>
            <a:r>
              <a:rPr lang="en-US" sz="2000" dirty="0">
                <a:solidFill>
                  <a:schemeClr val="tx1">
                    <a:lumMod val="50000"/>
                    <a:lumOff val="50000"/>
                  </a:schemeClr>
                </a:solidFill>
              </a:rPr>
              <a:t>Designated units preferred over scattered site</a:t>
            </a:r>
          </a:p>
          <a:p>
            <a:pPr lvl="1"/>
            <a:r>
              <a:rPr lang="en-US" sz="2000" dirty="0">
                <a:solidFill>
                  <a:schemeClr val="tx1">
                    <a:lumMod val="50000"/>
                    <a:lumOff val="50000"/>
                  </a:schemeClr>
                </a:solidFill>
              </a:rPr>
              <a:t>Additional project-based vouchers</a:t>
            </a:r>
          </a:p>
          <a:p>
            <a:r>
              <a:rPr lang="en-US" sz="2400" dirty="0">
                <a:solidFill>
                  <a:schemeClr val="tx1">
                    <a:lumMod val="50000"/>
                    <a:lumOff val="50000"/>
                  </a:schemeClr>
                </a:solidFill>
              </a:rPr>
              <a:t>Transitional housing</a:t>
            </a:r>
          </a:p>
          <a:p>
            <a:pPr lvl="1"/>
            <a:r>
              <a:rPr lang="en-US" sz="2000" dirty="0">
                <a:solidFill>
                  <a:schemeClr val="tx1">
                    <a:lumMod val="50000"/>
                    <a:lumOff val="50000"/>
                  </a:schemeClr>
                </a:solidFill>
              </a:rPr>
              <a:t>Tiny villages</a:t>
            </a:r>
          </a:p>
          <a:p>
            <a:r>
              <a:rPr lang="en-US" sz="2400" dirty="0">
                <a:solidFill>
                  <a:schemeClr val="tx1">
                    <a:lumMod val="50000"/>
                    <a:lumOff val="50000"/>
                  </a:schemeClr>
                </a:solidFill>
              </a:rPr>
              <a:t>Low-barrier shelter &amp; shelter alternatives </a:t>
            </a:r>
          </a:p>
          <a:p>
            <a:pPr lvl="1"/>
            <a:r>
              <a:rPr lang="en-US" sz="2000" dirty="0">
                <a:solidFill>
                  <a:schemeClr val="tx1">
                    <a:lumMod val="50000"/>
                    <a:lumOff val="50000"/>
                  </a:schemeClr>
                </a:solidFill>
              </a:rPr>
              <a:t>Increase options available for youth, adults and families</a:t>
            </a:r>
          </a:p>
          <a:p>
            <a:pPr lvl="1"/>
            <a:r>
              <a:rPr lang="en-US" sz="2000" dirty="0">
                <a:solidFill>
                  <a:schemeClr val="tx1">
                    <a:lumMod val="50000"/>
                    <a:lumOff val="50000"/>
                  </a:schemeClr>
                </a:solidFill>
              </a:rPr>
              <a:t>Safe parking</a:t>
            </a:r>
          </a:p>
          <a:p>
            <a:pPr lvl="1"/>
            <a:r>
              <a:rPr lang="en-US" sz="2000" dirty="0">
                <a:solidFill>
                  <a:schemeClr val="tx1">
                    <a:lumMod val="50000"/>
                    <a:lumOff val="50000"/>
                  </a:schemeClr>
                </a:solidFill>
              </a:rPr>
              <a:t>Managed/ long-term camping</a:t>
            </a:r>
          </a:p>
          <a:p>
            <a:r>
              <a:rPr lang="en-US" sz="2400" dirty="0">
                <a:solidFill>
                  <a:schemeClr val="tx1">
                    <a:lumMod val="50000"/>
                    <a:lumOff val="50000"/>
                  </a:schemeClr>
                </a:solidFill>
              </a:rPr>
              <a:t>Navigation center(s) to centralize services</a:t>
            </a:r>
          </a:p>
          <a:p>
            <a:r>
              <a:rPr lang="en-US" sz="2400" dirty="0">
                <a:solidFill>
                  <a:schemeClr val="tx1">
                    <a:lumMod val="50000"/>
                    <a:lumOff val="50000"/>
                  </a:schemeClr>
                </a:solidFill>
              </a:rPr>
              <a:t>Affordable housing</a:t>
            </a:r>
          </a:p>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26</a:t>
            </a:fld>
            <a:endParaRPr lang="en-US" dirty="0"/>
          </a:p>
        </p:txBody>
      </p:sp>
    </p:spTree>
    <p:extLst>
      <p:ext uri="{BB962C8B-B14F-4D97-AF65-F5344CB8AC3E}">
        <p14:creationId xmlns:p14="http://schemas.microsoft.com/office/powerpoint/2010/main" val="304985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E4F639-73DC-DF47-A3A0-D28548F72673}" type="slidenum">
              <a:rPr lang="en-US" smtClean="0"/>
              <a:t>2</a:t>
            </a:fld>
            <a:endParaRPr lang="en-US" dirty="0"/>
          </a:p>
        </p:txBody>
      </p:sp>
    </p:spTree>
    <p:extLst>
      <p:ext uri="{BB962C8B-B14F-4D97-AF65-F5344CB8AC3E}">
        <p14:creationId xmlns:p14="http://schemas.microsoft.com/office/powerpoint/2010/main" val="97106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PIT is organized by the HLC and relies heavily on community participation. </a:t>
            </a:r>
          </a:p>
          <a:p>
            <a:r>
              <a:rPr lang="en-US" dirty="0"/>
              <a:t>Typically</a:t>
            </a:r>
            <a:r>
              <a:rPr lang="en-US" baseline="0" dirty="0"/>
              <a:t>, the PIT count happens each year during the last week of January. </a:t>
            </a:r>
            <a:br>
              <a:rPr lang="en-US" baseline="0" dirty="0"/>
            </a:br>
            <a:br>
              <a:rPr lang="en-US" baseline="0" dirty="0"/>
            </a:br>
            <a:r>
              <a:rPr lang="en-US" baseline="0" dirty="0"/>
              <a:t>We know that it is just a snapshot of the overall homeless population</a:t>
            </a:r>
            <a:br>
              <a:rPr lang="en-US" baseline="0" dirty="0"/>
            </a:br>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3</a:t>
            </a:fld>
            <a:endParaRPr lang="en-US" dirty="0"/>
          </a:p>
        </p:txBody>
      </p:sp>
    </p:spTree>
    <p:extLst>
      <p:ext uri="{BB962C8B-B14F-4D97-AF65-F5344CB8AC3E}">
        <p14:creationId xmlns:p14="http://schemas.microsoft.com/office/powerpoint/2010/main" val="139353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thes</a:t>
            </a:r>
            <a:r>
              <a:rPr lang="en-US" baseline="0" dirty="0"/>
              <a:t>e varying definitions, you may see slight differences in the reporting of numbers throughout the community because we are not comparing based on the same definitions. </a:t>
            </a:r>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5</a:t>
            </a:fld>
            <a:endParaRPr lang="en-US" dirty="0"/>
          </a:p>
        </p:txBody>
      </p:sp>
    </p:spTree>
    <p:extLst>
      <p:ext uri="{BB962C8B-B14F-4D97-AF65-F5344CB8AC3E}">
        <p14:creationId xmlns:p14="http://schemas.microsoft.com/office/powerpoint/2010/main" val="223990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6</a:t>
            </a:fld>
            <a:endParaRPr lang="en-US" dirty="0"/>
          </a:p>
        </p:txBody>
      </p:sp>
    </p:spTree>
    <p:extLst>
      <p:ext uri="{BB962C8B-B14F-4D97-AF65-F5344CB8AC3E}">
        <p14:creationId xmlns:p14="http://schemas.microsoft.com/office/powerpoint/2010/main" val="113711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7</a:t>
            </a:fld>
            <a:endParaRPr lang="en-US" dirty="0"/>
          </a:p>
        </p:txBody>
      </p:sp>
    </p:spTree>
    <p:extLst>
      <p:ext uri="{BB962C8B-B14F-4D97-AF65-F5344CB8AC3E}">
        <p14:creationId xmlns:p14="http://schemas.microsoft.com/office/powerpoint/2010/main" val="410130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9</a:t>
            </a:fld>
            <a:endParaRPr lang="en-US" dirty="0"/>
          </a:p>
        </p:txBody>
      </p:sp>
    </p:spTree>
    <p:extLst>
      <p:ext uri="{BB962C8B-B14F-4D97-AF65-F5344CB8AC3E}">
        <p14:creationId xmlns:p14="http://schemas.microsoft.com/office/powerpoint/2010/main" val="393152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hear</a:t>
            </a:r>
            <a:r>
              <a:rPr lang="en-US" baseline="0" dirty="0"/>
              <a:t> the assumption quite often that those experiencing homelessness are new or just passing through, and we see that year over year, that assumption is simply not true. </a:t>
            </a:r>
            <a:endParaRPr lang="en-US" dirty="0"/>
          </a:p>
        </p:txBody>
      </p:sp>
      <p:sp>
        <p:nvSpPr>
          <p:cNvPr id="4" name="Slide Number Placeholder 3"/>
          <p:cNvSpPr>
            <a:spLocks noGrp="1"/>
          </p:cNvSpPr>
          <p:nvPr>
            <p:ph type="sldNum" sz="quarter" idx="10"/>
          </p:nvPr>
        </p:nvSpPr>
        <p:spPr/>
        <p:txBody>
          <a:bodyPr/>
          <a:lstStyle/>
          <a:p>
            <a:fld id="{DBE4F639-73DC-DF47-A3A0-D28548F72673}" type="slidenum">
              <a:rPr lang="en-US" smtClean="0"/>
              <a:t>11</a:t>
            </a:fld>
            <a:endParaRPr lang="en-US" dirty="0"/>
          </a:p>
        </p:txBody>
      </p:sp>
    </p:spTree>
    <p:extLst>
      <p:ext uri="{BB962C8B-B14F-4D97-AF65-F5344CB8AC3E}">
        <p14:creationId xmlns:p14="http://schemas.microsoft.com/office/powerpoint/2010/main" val="331330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BD544-0D88-04C6-CF46-51C88DAB4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C82C9-A881-26B0-98A0-2A01154807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005D1C-EE7D-0DB0-6069-E125C0157235}"/>
              </a:ext>
            </a:extLst>
          </p:cNvPr>
          <p:cNvSpPr>
            <a:spLocks noGrp="1"/>
          </p:cNvSpPr>
          <p:nvPr>
            <p:ph type="body" idx="1"/>
          </p:nvPr>
        </p:nvSpPr>
        <p:spPr/>
        <p:txBody>
          <a:bodyPr/>
          <a:lstStyle/>
          <a:p>
            <a:r>
              <a:rPr lang="en-US" dirty="0"/>
              <a:t>The trend remains true when the data is broken down by city.</a:t>
            </a:r>
          </a:p>
        </p:txBody>
      </p:sp>
      <p:sp>
        <p:nvSpPr>
          <p:cNvPr id="4" name="Slide Number Placeholder 3">
            <a:extLst>
              <a:ext uri="{FF2B5EF4-FFF2-40B4-BE49-F238E27FC236}">
                <a16:creationId xmlns:a16="http://schemas.microsoft.com/office/drawing/2014/main" id="{2A4763AF-AD0A-9AF1-002D-C36724B0CB0E}"/>
              </a:ext>
            </a:extLst>
          </p:cNvPr>
          <p:cNvSpPr>
            <a:spLocks noGrp="1"/>
          </p:cNvSpPr>
          <p:nvPr>
            <p:ph type="sldNum" sz="quarter" idx="10"/>
          </p:nvPr>
        </p:nvSpPr>
        <p:spPr/>
        <p:txBody>
          <a:bodyPr/>
          <a:lstStyle/>
          <a:p>
            <a:fld id="{DBE4F639-73DC-DF47-A3A0-D28548F72673}" type="slidenum">
              <a:rPr lang="en-US" smtClean="0"/>
              <a:t>12</a:t>
            </a:fld>
            <a:endParaRPr lang="en-US" dirty="0"/>
          </a:p>
        </p:txBody>
      </p:sp>
    </p:spTree>
    <p:extLst>
      <p:ext uri="{BB962C8B-B14F-4D97-AF65-F5344CB8AC3E}">
        <p14:creationId xmlns:p14="http://schemas.microsoft.com/office/powerpoint/2010/main" val="149222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0956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6E300-0A13-4A81-945A-7333C271A069}"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117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671962-1EA4-46E7-BCB0-F36CE46D1A59}"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34556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C5B261-8843-42D1-AAFC-05E20E2D9B97}" type="datetimeFigureOut">
              <a:rPr lang="en-US" smtClean="0"/>
              <a:t>5/19/2025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097913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a:t>
            </a:fld>
            <a:endParaRPr lang="en-US" dirty="0"/>
          </a:p>
        </p:txBody>
      </p:sp>
    </p:spTree>
    <p:extLst>
      <p:ext uri="{BB962C8B-B14F-4D97-AF65-F5344CB8AC3E}">
        <p14:creationId xmlns:p14="http://schemas.microsoft.com/office/powerpoint/2010/main" val="243729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t>5/19/2025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81028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D9E2A62-1983-43A1-A163-D8AA46534C80}" type="datetimeFigureOut">
              <a:rPr lang="en-US" smtClean="0"/>
              <a:t>5/19/2025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5260098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DC5B261-8843-42D1-AAFC-05E20E2D9B97}" type="datetimeFigureOut">
              <a:rPr lang="en-US" smtClean="0"/>
              <a:t>5/19/2025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3424350"/>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D816C96-82A1-4D77-8ADA-627AC6FE3D65}" type="datetimeFigureOut">
              <a:rPr lang="en-US" smtClean="0"/>
              <a:t>5/19/2025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7259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102C1E-28F2-47E9-802D-339E64E2F920}" type="datetimeFigureOut">
              <a:rPr lang="en-US" smtClean="0"/>
              <a:t>5/19/2025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291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4271A48-F18A-45B3-BC05-1E27DA3F88AF}" type="datetimeFigureOut">
              <a:rPr lang="en-US" smtClean="0"/>
              <a:t>5/19/2025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46036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DC5B261-8843-42D1-AAFC-05E20E2D9B97}" type="datetimeFigureOut">
              <a:rPr lang="en-US" smtClean="0"/>
              <a:t>5/19/2025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289251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DC5B261-8843-42D1-AAFC-05E20E2D9B97}" type="datetimeFigureOut">
              <a:rPr lang="en-US" smtClean="0"/>
              <a:t>5/19/2025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6851425"/>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 id="2147484730" r:id="rId11"/>
    <p:sldLayoutId id="214748473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udexchange.info/programs/coc/system-performance-measures/#guidanc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 name="Rectangle 1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9" name="Rectangle 1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00" name="Rectangle 14">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1" name="Rectangle 16">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80607" y="1298448"/>
            <a:ext cx="3847930" cy="3255264"/>
          </a:xfrm>
        </p:spPr>
        <p:txBody>
          <a:bodyPr vert="horz" lIns="91440" tIns="45720" rIns="91440" bIns="45720" rtlCol="0" anchor="b">
            <a:normAutofit/>
          </a:bodyPr>
          <a:lstStyle/>
          <a:p>
            <a:r>
              <a:rPr lang="en-US" sz="5900" spc="-100" dirty="0">
                <a:ln w="15875">
                  <a:solidFill>
                    <a:srgbClr val="FFFFFF"/>
                  </a:solidFill>
                </a:ln>
              </a:rPr>
              <a:t>Homeless</a:t>
            </a:r>
            <a:br>
              <a:rPr lang="en-US" sz="5900" spc="-100" dirty="0">
                <a:ln w="15875">
                  <a:solidFill>
                    <a:srgbClr val="FFFFFF"/>
                  </a:solidFill>
                </a:ln>
              </a:rPr>
            </a:br>
            <a:r>
              <a:rPr lang="en-US" sz="5900" spc="-100" dirty="0">
                <a:ln w="15875">
                  <a:solidFill>
                    <a:srgbClr val="FFFFFF"/>
                  </a:solidFill>
                </a:ln>
              </a:rPr>
              <a:t>Leadership Coalition</a:t>
            </a:r>
          </a:p>
        </p:txBody>
      </p:sp>
      <p:sp>
        <p:nvSpPr>
          <p:cNvPr id="302" name="Rectangle 18">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Logo&#10;&#10;Description automatically generated">
            <a:extLst>
              <a:ext uri="{FF2B5EF4-FFF2-40B4-BE49-F238E27FC236}">
                <a16:creationId xmlns:a16="http://schemas.microsoft.com/office/drawing/2014/main" id="{1468EDFC-63BC-4DFC-A8C5-20A10BDA21C4}"/>
              </a:ext>
            </a:extLst>
          </p:cNvPr>
          <p:cNvPicPr>
            <a:picLocks noChangeAspect="1"/>
          </p:cNvPicPr>
          <p:nvPr/>
        </p:nvPicPr>
        <p:blipFill>
          <a:blip r:embed="rId3"/>
          <a:stretch>
            <a:fillRect/>
          </a:stretch>
        </p:blipFill>
        <p:spPr>
          <a:xfrm>
            <a:off x="5275608" y="1636985"/>
            <a:ext cx="3054096" cy="1435424"/>
          </a:xfrm>
          <a:prstGeom prst="rect">
            <a:avLst/>
          </a:prstGeom>
        </p:spPr>
      </p:pic>
      <p:sp>
        <p:nvSpPr>
          <p:cNvPr id="303" name="Rectangle 20">
            <a:extLst>
              <a:ext uri="{FF2B5EF4-FFF2-40B4-BE49-F238E27FC236}">
                <a16:creationId xmlns:a16="http://schemas.microsoft.com/office/drawing/2014/main" id="{C4A9CF7B-6D34-42D7-9614-7AA889926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58952"/>
            <a:ext cx="2849303" cy="18309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4" name="Rectangle 22">
            <a:extLst>
              <a:ext uri="{FF2B5EF4-FFF2-40B4-BE49-F238E27FC236}">
                <a16:creationId xmlns:a16="http://schemas.microsoft.com/office/drawing/2014/main" id="{636CCAB5-616C-4A33-8256-D740D31FA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0640" y="4090151"/>
            <a:ext cx="3371946" cy="1999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5" name="Rectangle 24">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5" descr="Renovation (House With Sparkles)">
            <a:extLst>
              <a:ext uri="{FF2B5EF4-FFF2-40B4-BE49-F238E27FC236}">
                <a16:creationId xmlns:a16="http://schemas.microsoft.com/office/drawing/2014/main" id="{C302B478-D885-4E37-95BF-4FB7249EA8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1387" y="3144483"/>
            <a:ext cx="2523744" cy="2523744"/>
          </a:xfrm>
          <a:prstGeom prst="rect">
            <a:avLst/>
          </a:prstGeom>
        </p:spPr>
      </p:pic>
      <p:sp>
        <p:nvSpPr>
          <p:cNvPr id="306" name="Rectangle 26">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61B7F54C-8A28-0F49-A372-C758F32B1098}"/>
              </a:ext>
            </a:extLst>
          </p:cNvPr>
          <p:cNvSpPr txBox="1"/>
          <p:nvPr/>
        </p:nvSpPr>
        <p:spPr>
          <a:xfrm>
            <a:off x="397150" y="4636222"/>
            <a:ext cx="3847930" cy="923330"/>
          </a:xfrm>
          <a:prstGeom prst="rect">
            <a:avLst/>
          </a:prstGeom>
          <a:noFill/>
        </p:spPr>
        <p:txBody>
          <a:bodyPr wrap="square" rtlCol="0">
            <a:spAutoFit/>
          </a:bodyPr>
          <a:lstStyle/>
          <a:p>
            <a:r>
              <a:rPr lang="en-US" dirty="0">
                <a:solidFill>
                  <a:schemeClr val="accent6"/>
                </a:solidFill>
              </a:rPr>
              <a:t>"Serving Crook, Deschutes, Jefferson counties and the Confederated Tribes of Warm Springs.”</a:t>
            </a:r>
          </a:p>
        </p:txBody>
      </p:sp>
      <p:sp>
        <p:nvSpPr>
          <p:cNvPr id="4" name="TextBox 3">
            <a:extLst>
              <a:ext uri="{FF2B5EF4-FFF2-40B4-BE49-F238E27FC236}">
                <a16:creationId xmlns:a16="http://schemas.microsoft.com/office/drawing/2014/main" id="{E388CF4B-2BBE-C447-8A20-E6B5669E25DF}"/>
              </a:ext>
            </a:extLst>
          </p:cNvPr>
          <p:cNvSpPr txBox="1"/>
          <p:nvPr/>
        </p:nvSpPr>
        <p:spPr>
          <a:xfrm>
            <a:off x="9270263" y="6278936"/>
            <a:ext cx="2305438" cy="369332"/>
          </a:xfrm>
          <a:prstGeom prst="rect">
            <a:avLst/>
          </a:prstGeom>
          <a:noFill/>
        </p:spPr>
        <p:txBody>
          <a:bodyPr wrap="square" rtlCol="0">
            <a:spAutoFit/>
          </a:bodyPr>
          <a:lstStyle/>
          <a:p>
            <a:r>
              <a:rPr lang="en-US" dirty="0"/>
              <a:t>info@</a:t>
            </a:r>
            <a:r>
              <a:rPr lang="en-US" dirty="0">
                <a:solidFill>
                  <a:srgbClr val="002060"/>
                </a:solidFill>
              </a:rPr>
              <a:t>cohomeless</a:t>
            </a:r>
            <a:r>
              <a:rPr lang="en-US" dirty="0"/>
              <a:t>.org</a:t>
            </a:r>
          </a:p>
        </p:txBody>
      </p:sp>
      <p:sp>
        <p:nvSpPr>
          <p:cNvPr id="7" name="TextBox 6">
            <a:extLst>
              <a:ext uri="{FF2B5EF4-FFF2-40B4-BE49-F238E27FC236}">
                <a16:creationId xmlns:a16="http://schemas.microsoft.com/office/drawing/2014/main" id="{A2402987-002B-4AE9-87CA-BB2FE5317954}"/>
              </a:ext>
            </a:extLst>
          </p:cNvPr>
          <p:cNvSpPr txBox="1"/>
          <p:nvPr/>
        </p:nvSpPr>
        <p:spPr>
          <a:xfrm>
            <a:off x="5275608" y="4497722"/>
            <a:ext cx="2828717" cy="830997"/>
          </a:xfrm>
          <a:prstGeom prst="rect">
            <a:avLst/>
          </a:prstGeom>
          <a:noFill/>
        </p:spPr>
        <p:txBody>
          <a:bodyPr wrap="square" rtlCol="0">
            <a:spAutoFit/>
          </a:bodyPr>
          <a:lstStyle/>
          <a:p>
            <a:pPr algn="ctr"/>
            <a:r>
              <a:rPr lang="en-US" sz="2400" dirty="0">
                <a:solidFill>
                  <a:schemeClr val="bg1"/>
                </a:solidFill>
              </a:rPr>
              <a:t>Point in Time Count </a:t>
            </a:r>
          </a:p>
          <a:p>
            <a:pPr algn="ctr"/>
            <a:r>
              <a:rPr lang="en-US" sz="2400" dirty="0">
                <a:solidFill>
                  <a:schemeClr val="bg1"/>
                </a:solidFill>
              </a:rPr>
              <a:t>2025</a:t>
            </a:r>
          </a:p>
        </p:txBody>
      </p:sp>
      <p:sp>
        <p:nvSpPr>
          <p:cNvPr id="8" name="TextBox 7"/>
          <p:cNvSpPr txBox="1"/>
          <p:nvPr/>
        </p:nvSpPr>
        <p:spPr>
          <a:xfrm>
            <a:off x="8763724" y="1031258"/>
            <a:ext cx="2585836" cy="1323439"/>
          </a:xfrm>
          <a:prstGeom prst="rect">
            <a:avLst/>
          </a:prstGeom>
          <a:noFill/>
        </p:spPr>
        <p:txBody>
          <a:bodyPr wrap="none" rtlCol="0">
            <a:spAutoFit/>
          </a:bodyPr>
          <a:lstStyle/>
          <a:p>
            <a:pPr algn="ctr"/>
            <a:r>
              <a:rPr lang="en-US" sz="2000" dirty="0">
                <a:solidFill>
                  <a:schemeClr val="bg1"/>
                </a:solidFill>
              </a:rPr>
              <a:t>Molly Heist, Deputy</a:t>
            </a:r>
          </a:p>
          <a:p>
            <a:pPr algn="ctr"/>
            <a:r>
              <a:rPr lang="en-US" sz="2000">
                <a:solidFill>
                  <a:schemeClr val="bg1"/>
                </a:solidFill>
              </a:rPr>
              <a:t>Executive </a:t>
            </a:r>
            <a:r>
              <a:rPr lang="en-US" sz="2000" dirty="0">
                <a:solidFill>
                  <a:schemeClr val="bg1"/>
                </a:solidFill>
              </a:rPr>
              <a:t>Director </a:t>
            </a:r>
          </a:p>
          <a:p>
            <a:pPr algn="ctr"/>
            <a:r>
              <a:rPr lang="en-US" sz="2000" dirty="0">
                <a:solidFill>
                  <a:schemeClr val="bg1"/>
                </a:solidFill>
              </a:rPr>
              <a:t>Eliza Wilson, CoC Chair</a:t>
            </a:r>
          </a:p>
          <a:p>
            <a:pPr algn="ctr"/>
            <a:r>
              <a:rPr lang="en-US" sz="2000" dirty="0">
                <a:solidFill>
                  <a:schemeClr val="bg1"/>
                </a:solidFill>
              </a:rPr>
              <a:t>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A48F-3B53-4436-BB42-F8BA3C608A7B}"/>
              </a:ext>
            </a:extLst>
          </p:cNvPr>
          <p:cNvSpPr>
            <a:spLocks noGrp="1"/>
          </p:cNvSpPr>
          <p:nvPr>
            <p:ph type="title"/>
          </p:nvPr>
        </p:nvSpPr>
        <p:spPr/>
        <p:txBody>
          <a:bodyPr>
            <a:normAutofit fontScale="90000"/>
          </a:bodyPr>
          <a:lstStyle/>
          <a:p>
            <a:r>
              <a:rPr lang="en-US" sz="4000" b="1" dirty="0"/>
              <a:t>268</a:t>
            </a:r>
            <a:r>
              <a:rPr lang="en-US" dirty="0"/>
              <a:t> people under the age of 25 were unsheltered on January 27</a:t>
            </a:r>
            <a:r>
              <a:rPr lang="en-US" baseline="30000" dirty="0"/>
              <a:t>th</a:t>
            </a:r>
            <a:r>
              <a:rPr lang="en-US" dirty="0"/>
              <a:t>. </a:t>
            </a:r>
            <a:br>
              <a:rPr lang="en-US" dirty="0"/>
            </a:br>
            <a:br>
              <a:rPr lang="en-US" dirty="0"/>
            </a:br>
            <a:r>
              <a:rPr lang="en-US" sz="4000" b="1" dirty="0"/>
              <a:t>293</a:t>
            </a:r>
            <a:r>
              <a:rPr lang="en-US" dirty="0"/>
              <a:t> people over the age of 55 were unsheltered on January 27th.</a:t>
            </a:r>
          </a:p>
        </p:txBody>
      </p:sp>
      <p:graphicFrame>
        <p:nvGraphicFramePr>
          <p:cNvPr id="17" name="Content Placeholder 16">
            <a:extLst>
              <a:ext uri="{FF2B5EF4-FFF2-40B4-BE49-F238E27FC236}">
                <a16:creationId xmlns:a16="http://schemas.microsoft.com/office/drawing/2014/main" id="{C478F8ED-FEC4-16B7-98BD-D30572F80CB1}"/>
              </a:ext>
            </a:extLst>
          </p:cNvPr>
          <p:cNvGraphicFramePr>
            <a:graphicFrameLocks noGrp="1"/>
          </p:cNvGraphicFramePr>
          <p:nvPr>
            <p:ph idx="1"/>
            <p:extLst>
              <p:ext uri="{D42A27DB-BD31-4B8C-83A1-F6EECF244321}">
                <p14:modId xmlns:p14="http://schemas.microsoft.com/office/powerpoint/2010/main" val="2642725595"/>
              </p:ext>
            </p:extLst>
          </p:nvPr>
        </p:nvGraphicFramePr>
        <p:xfrm>
          <a:off x="3388648" y="419174"/>
          <a:ext cx="7983537" cy="30052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8395F979-52AE-D6FD-7F72-49728A15EA98}"/>
              </a:ext>
            </a:extLst>
          </p:cNvPr>
          <p:cNvGraphicFramePr>
            <a:graphicFrameLocks/>
          </p:cNvGraphicFramePr>
          <p:nvPr>
            <p:extLst>
              <p:ext uri="{D42A27DB-BD31-4B8C-83A1-F6EECF244321}">
                <p14:modId xmlns:p14="http://schemas.microsoft.com/office/powerpoint/2010/main" val="1429353210"/>
              </p:ext>
            </p:extLst>
          </p:nvPr>
        </p:nvGraphicFramePr>
        <p:xfrm>
          <a:off x="3388648" y="3643428"/>
          <a:ext cx="8197215" cy="3005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356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A510E-6ACE-49C9-921D-CAE848BD28A6}"/>
              </a:ext>
            </a:extLst>
          </p:cNvPr>
          <p:cNvSpPr>
            <a:spLocks noGrp="1"/>
          </p:cNvSpPr>
          <p:nvPr>
            <p:ph type="title"/>
          </p:nvPr>
        </p:nvSpPr>
        <p:spPr/>
        <p:txBody>
          <a:bodyPr/>
          <a:lstStyle/>
          <a:p>
            <a:r>
              <a:rPr lang="en-US" b="1" dirty="0"/>
              <a:t>Most</a:t>
            </a:r>
            <a:r>
              <a:rPr lang="en-US" dirty="0"/>
              <a:t> experiencing homelessness in Central Oregon have lived here for </a:t>
            </a:r>
            <a:r>
              <a:rPr lang="en-US" b="1" dirty="0"/>
              <a:t>more than 10 years.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2163883"/>
              </p:ext>
            </p:extLst>
          </p:nvPr>
        </p:nvGraphicFramePr>
        <p:xfrm>
          <a:off x="3777297" y="505605"/>
          <a:ext cx="7966211" cy="5837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2B03F98B-51BF-A55D-2BF0-21FCFA47B965}"/>
              </a:ext>
            </a:extLst>
          </p:cNvPr>
          <p:cNvGraphicFramePr>
            <a:graphicFrameLocks/>
          </p:cNvGraphicFramePr>
          <p:nvPr>
            <p:extLst>
              <p:ext uri="{D42A27DB-BD31-4B8C-83A1-F6EECF244321}">
                <p14:modId xmlns:p14="http://schemas.microsoft.com/office/powerpoint/2010/main" val="2305165986"/>
              </p:ext>
            </p:extLst>
          </p:nvPr>
        </p:nvGraphicFramePr>
        <p:xfrm>
          <a:off x="3442383" y="678261"/>
          <a:ext cx="8301125" cy="54597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3532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F5C66-040B-987B-D5F1-66D893640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2B845-5587-7064-D46F-8B04BF8010C0}"/>
              </a:ext>
            </a:extLst>
          </p:cNvPr>
          <p:cNvSpPr>
            <a:spLocks noGrp="1"/>
          </p:cNvSpPr>
          <p:nvPr>
            <p:ph type="title"/>
          </p:nvPr>
        </p:nvSpPr>
        <p:spPr/>
        <p:txBody>
          <a:bodyPr/>
          <a:lstStyle/>
          <a:p>
            <a:r>
              <a:rPr lang="en-US" b="1" dirty="0"/>
              <a:t>Most</a:t>
            </a:r>
            <a:r>
              <a:rPr lang="en-US" dirty="0"/>
              <a:t> experiencing homelessness in Central Oregon have lived here for </a:t>
            </a:r>
            <a:r>
              <a:rPr lang="en-US" b="1" dirty="0"/>
              <a:t>more than 10 years.</a:t>
            </a:r>
          </a:p>
        </p:txBody>
      </p:sp>
      <p:graphicFrame>
        <p:nvGraphicFramePr>
          <p:cNvPr id="6" name="Content Placeholder 5">
            <a:extLst>
              <a:ext uri="{FF2B5EF4-FFF2-40B4-BE49-F238E27FC236}">
                <a16:creationId xmlns:a16="http://schemas.microsoft.com/office/drawing/2014/main" id="{6F8536F1-881D-0C52-1871-E71EB55E5E3C}"/>
              </a:ext>
            </a:extLst>
          </p:cNvPr>
          <p:cNvGraphicFramePr>
            <a:graphicFrameLocks noGrp="1"/>
          </p:cNvGraphicFramePr>
          <p:nvPr>
            <p:ph idx="1"/>
          </p:nvPr>
        </p:nvGraphicFramePr>
        <p:xfrm>
          <a:off x="3777297" y="505605"/>
          <a:ext cx="7966211" cy="58376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DB40079-45EC-1685-12EC-39416F172A86}"/>
              </a:ext>
            </a:extLst>
          </p:cNvPr>
          <p:cNvGraphicFramePr>
            <a:graphicFrameLocks/>
          </p:cNvGraphicFramePr>
          <p:nvPr>
            <p:extLst>
              <p:ext uri="{D42A27DB-BD31-4B8C-83A1-F6EECF244321}">
                <p14:modId xmlns:p14="http://schemas.microsoft.com/office/powerpoint/2010/main" val="3839256270"/>
              </p:ext>
            </p:extLst>
          </p:nvPr>
        </p:nvGraphicFramePr>
        <p:xfrm>
          <a:off x="3426106" y="844952"/>
          <a:ext cx="8478148" cy="52433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9802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D0CF-78EC-4720-865E-2CECDBA50AEB}"/>
              </a:ext>
            </a:extLst>
          </p:cNvPr>
          <p:cNvSpPr>
            <a:spLocks noGrp="1"/>
          </p:cNvSpPr>
          <p:nvPr>
            <p:ph type="title"/>
          </p:nvPr>
        </p:nvSpPr>
        <p:spPr/>
        <p:txBody>
          <a:bodyPr/>
          <a:lstStyle/>
          <a:p>
            <a:r>
              <a:rPr lang="en-US" b="1" dirty="0"/>
              <a:t>80%</a:t>
            </a:r>
            <a:r>
              <a:rPr lang="en-US" dirty="0"/>
              <a:t> of our homeless community have experienced homelessness for a year or longer</a:t>
            </a:r>
            <a:endParaRPr lang="en-US" b="1" dirty="0"/>
          </a:p>
        </p:txBody>
      </p:sp>
      <p:graphicFrame>
        <p:nvGraphicFramePr>
          <p:cNvPr id="5" name="Content Placeholder 4">
            <a:extLst>
              <a:ext uri="{FF2B5EF4-FFF2-40B4-BE49-F238E27FC236}">
                <a16:creationId xmlns:a16="http://schemas.microsoft.com/office/drawing/2014/main" id="{C13F39E0-E79F-00DD-CAB7-2F2F6B979E43}"/>
              </a:ext>
            </a:extLst>
          </p:cNvPr>
          <p:cNvGraphicFramePr>
            <a:graphicFrameLocks noGrp="1"/>
          </p:cNvGraphicFramePr>
          <p:nvPr>
            <p:ph idx="1"/>
            <p:extLst>
              <p:ext uri="{D42A27DB-BD31-4B8C-83A1-F6EECF244321}">
                <p14:modId xmlns:p14="http://schemas.microsoft.com/office/powerpoint/2010/main" val="1182198197"/>
              </p:ext>
            </p:extLst>
          </p:nvPr>
        </p:nvGraphicFramePr>
        <p:xfrm>
          <a:off x="3322199" y="770758"/>
          <a:ext cx="8470408" cy="5472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8707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D0CF-78EC-4720-865E-2CECDBA50AEB}"/>
              </a:ext>
            </a:extLst>
          </p:cNvPr>
          <p:cNvSpPr>
            <a:spLocks noGrp="1"/>
          </p:cNvSpPr>
          <p:nvPr>
            <p:ph type="title"/>
          </p:nvPr>
        </p:nvSpPr>
        <p:spPr/>
        <p:txBody>
          <a:bodyPr/>
          <a:lstStyle/>
          <a:p>
            <a:r>
              <a:rPr lang="en-US" dirty="0"/>
              <a:t>21% of our unhoused community is experiencing chronic homelessness</a:t>
            </a:r>
          </a:p>
        </p:txBody>
      </p:sp>
      <p:graphicFrame>
        <p:nvGraphicFramePr>
          <p:cNvPr id="5" name="Content Placeholder 4">
            <a:extLst>
              <a:ext uri="{FF2B5EF4-FFF2-40B4-BE49-F238E27FC236}">
                <a16:creationId xmlns:a16="http://schemas.microsoft.com/office/drawing/2014/main" id="{3BBC5925-7118-2FD1-6DAB-FCE01C86F016}"/>
              </a:ext>
            </a:extLst>
          </p:cNvPr>
          <p:cNvGraphicFramePr>
            <a:graphicFrameLocks noGrp="1"/>
          </p:cNvGraphicFramePr>
          <p:nvPr>
            <p:ph idx="1"/>
            <p:extLst>
              <p:ext uri="{D42A27DB-BD31-4B8C-83A1-F6EECF244321}">
                <p14:modId xmlns:p14="http://schemas.microsoft.com/office/powerpoint/2010/main" val="3395247461"/>
              </p:ext>
            </p:extLst>
          </p:nvPr>
        </p:nvGraphicFramePr>
        <p:xfrm>
          <a:off x="3868738" y="863600"/>
          <a:ext cx="7315200" cy="51212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DC773139-A2E7-8D4E-6916-E9616A4BA25E}"/>
              </a:ext>
            </a:extLst>
          </p:cNvPr>
          <p:cNvGraphicFramePr>
            <a:graphicFrameLocks/>
          </p:cNvGraphicFramePr>
          <p:nvPr>
            <p:extLst>
              <p:ext uri="{D42A27DB-BD31-4B8C-83A1-F6EECF244321}">
                <p14:modId xmlns:p14="http://schemas.microsoft.com/office/powerpoint/2010/main" val="3888029073"/>
              </p:ext>
            </p:extLst>
          </p:nvPr>
        </p:nvGraphicFramePr>
        <p:xfrm>
          <a:off x="3541853" y="778421"/>
          <a:ext cx="8206451" cy="52159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810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649BD-0470-B8A3-2F44-65816A9F5199}"/>
              </a:ext>
            </a:extLst>
          </p:cNvPr>
          <p:cNvSpPr>
            <a:spLocks noGrp="1"/>
          </p:cNvSpPr>
          <p:nvPr>
            <p:ph type="title"/>
          </p:nvPr>
        </p:nvSpPr>
        <p:spPr>
          <a:xfrm>
            <a:off x="252919" y="1123837"/>
            <a:ext cx="3057840" cy="4601183"/>
          </a:xfrm>
        </p:spPr>
        <p:txBody>
          <a:bodyPr/>
          <a:lstStyle/>
          <a:p>
            <a:r>
              <a:rPr lang="en-US" dirty="0"/>
              <a:t>Of those who responded, 54% reported having a mental health disorder</a:t>
            </a:r>
          </a:p>
        </p:txBody>
      </p:sp>
      <p:graphicFrame>
        <p:nvGraphicFramePr>
          <p:cNvPr id="4" name="Content Placeholder 3">
            <a:extLst>
              <a:ext uri="{FF2B5EF4-FFF2-40B4-BE49-F238E27FC236}">
                <a16:creationId xmlns:a16="http://schemas.microsoft.com/office/drawing/2014/main" id="{DE1DF1C4-F4D9-CCAD-8068-FF192C4D3D39}"/>
              </a:ext>
            </a:extLst>
          </p:cNvPr>
          <p:cNvGraphicFramePr>
            <a:graphicFrameLocks noGrp="1"/>
          </p:cNvGraphicFramePr>
          <p:nvPr>
            <p:ph idx="1"/>
            <p:extLst>
              <p:ext uri="{D42A27DB-BD31-4B8C-83A1-F6EECF244321}">
                <p14:modId xmlns:p14="http://schemas.microsoft.com/office/powerpoint/2010/main" val="1761256651"/>
              </p:ext>
            </p:extLst>
          </p:nvPr>
        </p:nvGraphicFramePr>
        <p:xfrm>
          <a:off x="3491548" y="1016952"/>
          <a:ext cx="7315200" cy="51212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4767A62-4832-F515-8605-65354BFFF40B}"/>
              </a:ext>
            </a:extLst>
          </p:cNvPr>
          <p:cNvSpPr txBox="1"/>
          <p:nvPr/>
        </p:nvSpPr>
        <p:spPr>
          <a:xfrm>
            <a:off x="4666593" y="611401"/>
            <a:ext cx="5444359" cy="461665"/>
          </a:xfrm>
          <a:prstGeom prst="rect">
            <a:avLst/>
          </a:prstGeom>
          <a:noFill/>
        </p:spPr>
        <p:txBody>
          <a:bodyPr wrap="square">
            <a:spAutoFit/>
          </a:bodyPr>
          <a:lstStyle/>
          <a:p>
            <a:r>
              <a:rPr lang="en-US" sz="2400" b="1" i="0" u="none" strike="noStrike" dirty="0">
                <a:solidFill>
                  <a:srgbClr val="000000"/>
                </a:solidFill>
                <a:effectLst/>
                <a:latin typeface="+mj-lt"/>
              </a:rPr>
              <a:t>Self-reported </a:t>
            </a:r>
            <a:r>
              <a:rPr lang="en-US" sz="2400" b="1" dirty="0">
                <a:solidFill>
                  <a:srgbClr val="000000"/>
                </a:solidFill>
                <a:latin typeface="+mj-lt"/>
              </a:rPr>
              <a:t>Mental Health Disorder</a:t>
            </a:r>
            <a:endParaRPr lang="en-US" sz="2400" b="1" dirty="0">
              <a:latin typeface="+mj-lt"/>
            </a:endParaRPr>
          </a:p>
        </p:txBody>
      </p:sp>
    </p:spTree>
    <p:extLst>
      <p:ext uri="{BB962C8B-B14F-4D97-AF65-F5344CB8AC3E}">
        <p14:creationId xmlns:p14="http://schemas.microsoft.com/office/powerpoint/2010/main" val="323452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3580-ACF6-76BF-14D0-D9479234209D}"/>
              </a:ext>
            </a:extLst>
          </p:cNvPr>
          <p:cNvSpPr>
            <a:spLocks noGrp="1"/>
          </p:cNvSpPr>
          <p:nvPr>
            <p:ph type="title"/>
          </p:nvPr>
        </p:nvSpPr>
        <p:spPr/>
        <p:txBody>
          <a:bodyPr>
            <a:normAutofit fontScale="90000"/>
          </a:bodyPr>
          <a:lstStyle/>
          <a:p>
            <a:r>
              <a:rPr lang="en-US" sz="4900" b="1" dirty="0"/>
              <a:t>8% </a:t>
            </a:r>
            <a:br>
              <a:rPr lang="en-US" dirty="0"/>
            </a:br>
            <a:r>
              <a:rPr lang="en-US" dirty="0"/>
              <a:t>of those experiencing homelessness have a disabling mental illness </a:t>
            </a:r>
            <a:br>
              <a:rPr lang="en-US" dirty="0"/>
            </a:br>
            <a:r>
              <a:rPr lang="en-US" sz="4900" b="1" dirty="0"/>
              <a:t>8% </a:t>
            </a:r>
            <a:r>
              <a:rPr lang="en-US" dirty="0"/>
              <a:t>of people have a disabling substance use disorder </a:t>
            </a:r>
          </a:p>
        </p:txBody>
      </p:sp>
      <p:graphicFrame>
        <p:nvGraphicFramePr>
          <p:cNvPr id="4" name="Content Placeholder 3">
            <a:extLst>
              <a:ext uri="{FF2B5EF4-FFF2-40B4-BE49-F238E27FC236}">
                <a16:creationId xmlns:a16="http://schemas.microsoft.com/office/drawing/2014/main" id="{0048388C-26DC-6A70-2884-6B5AE2149FDC}"/>
              </a:ext>
            </a:extLst>
          </p:cNvPr>
          <p:cNvGraphicFramePr>
            <a:graphicFrameLocks noGrp="1"/>
          </p:cNvGraphicFramePr>
          <p:nvPr>
            <p:ph idx="1"/>
            <p:extLst>
              <p:ext uri="{D42A27DB-BD31-4B8C-83A1-F6EECF244321}">
                <p14:modId xmlns:p14="http://schemas.microsoft.com/office/powerpoint/2010/main" val="4184193251"/>
              </p:ext>
            </p:extLst>
          </p:nvPr>
        </p:nvGraphicFramePr>
        <p:xfrm>
          <a:off x="3632548" y="863600"/>
          <a:ext cx="8217074" cy="5249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002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D90A-94EC-422F-9945-1660B85561C4}"/>
              </a:ext>
            </a:extLst>
          </p:cNvPr>
          <p:cNvSpPr>
            <a:spLocks noGrp="1"/>
          </p:cNvSpPr>
          <p:nvPr>
            <p:ph type="title"/>
          </p:nvPr>
        </p:nvSpPr>
        <p:spPr/>
        <p:txBody>
          <a:bodyPr>
            <a:normAutofit fontScale="90000"/>
          </a:bodyPr>
          <a:lstStyle/>
          <a:p>
            <a:br>
              <a:rPr lang="en-US" dirty="0"/>
            </a:br>
            <a:br>
              <a:rPr lang="en-US" dirty="0"/>
            </a:br>
            <a:br>
              <a:rPr lang="en-US" dirty="0"/>
            </a:br>
            <a:br>
              <a:rPr lang="en-US" dirty="0"/>
            </a:br>
            <a:br>
              <a:rPr lang="en-US" dirty="0"/>
            </a:br>
            <a:br>
              <a:rPr lang="en-US" dirty="0"/>
            </a:br>
            <a:r>
              <a:rPr lang="en-US" dirty="0"/>
              <a:t>The total number of people experiencing homelessness has increased by </a:t>
            </a:r>
            <a:r>
              <a:rPr lang="en-US" sz="4900" dirty="0"/>
              <a:t>89% </a:t>
            </a:r>
            <a:r>
              <a:rPr lang="en-US" dirty="0"/>
              <a:t>in the last 5 years.</a:t>
            </a:r>
            <a:br>
              <a:rPr lang="en-US" dirty="0"/>
            </a:br>
            <a:br>
              <a:rPr lang="en-US" dirty="0"/>
            </a:br>
            <a:br>
              <a:rPr lang="en-US" dirty="0"/>
            </a:br>
            <a:br>
              <a:rPr lang="en-US" dirty="0"/>
            </a:br>
            <a:br>
              <a:rPr lang="en-US" dirty="0"/>
            </a:br>
            <a:br>
              <a:rPr lang="en-US" dirty="0"/>
            </a:b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37119518"/>
              </p:ext>
            </p:extLst>
          </p:nvPr>
        </p:nvGraphicFramePr>
        <p:xfrm>
          <a:off x="3481678" y="753436"/>
          <a:ext cx="8561977" cy="5783417"/>
        </p:xfrm>
        <a:graphic>
          <a:graphicData uri="http://schemas.openxmlformats.org/drawingml/2006/table">
            <a:tbl>
              <a:tblPr firstRow="1" bandRow="1">
                <a:tableStyleId>{5C22544A-7EE6-4342-B048-85BDC9FD1C3A}</a:tableStyleId>
              </a:tblPr>
              <a:tblGrid>
                <a:gridCol w="2330994">
                  <a:extLst>
                    <a:ext uri="{9D8B030D-6E8A-4147-A177-3AD203B41FA5}">
                      <a16:colId xmlns:a16="http://schemas.microsoft.com/office/drawing/2014/main" val="3343371205"/>
                    </a:ext>
                  </a:extLst>
                </a:gridCol>
                <a:gridCol w="914400">
                  <a:extLst>
                    <a:ext uri="{9D8B030D-6E8A-4147-A177-3AD203B41FA5}">
                      <a16:colId xmlns:a16="http://schemas.microsoft.com/office/drawing/2014/main" val="3978800253"/>
                    </a:ext>
                  </a:extLst>
                </a:gridCol>
                <a:gridCol w="940525">
                  <a:extLst>
                    <a:ext uri="{9D8B030D-6E8A-4147-A177-3AD203B41FA5}">
                      <a16:colId xmlns:a16="http://schemas.microsoft.com/office/drawing/2014/main" val="4272554442"/>
                    </a:ext>
                  </a:extLst>
                </a:gridCol>
                <a:gridCol w="1071155">
                  <a:extLst>
                    <a:ext uri="{9D8B030D-6E8A-4147-A177-3AD203B41FA5}">
                      <a16:colId xmlns:a16="http://schemas.microsoft.com/office/drawing/2014/main" val="445710900"/>
                    </a:ext>
                  </a:extLst>
                </a:gridCol>
                <a:gridCol w="953588">
                  <a:extLst>
                    <a:ext uri="{9D8B030D-6E8A-4147-A177-3AD203B41FA5}">
                      <a16:colId xmlns:a16="http://schemas.microsoft.com/office/drawing/2014/main" val="3842948229"/>
                    </a:ext>
                  </a:extLst>
                </a:gridCol>
                <a:gridCol w="900910">
                  <a:extLst>
                    <a:ext uri="{9D8B030D-6E8A-4147-A177-3AD203B41FA5}">
                      <a16:colId xmlns:a16="http://schemas.microsoft.com/office/drawing/2014/main" val="1700438553"/>
                    </a:ext>
                  </a:extLst>
                </a:gridCol>
                <a:gridCol w="1450405">
                  <a:extLst>
                    <a:ext uri="{9D8B030D-6E8A-4147-A177-3AD203B41FA5}">
                      <a16:colId xmlns:a16="http://schemas.microsoft.com/office/drawing/2014/main" val="178924633"/>
                    </a:ext>
                  </a:extLst>
                </a:gridCol>
              </a:tblGrid>
              <a:tr h="683259">
                <a:tc>
                  <a:txBody>
                    <a:bodyPr/>
                    <a:lstStyle/>
                    <a:p>
                      <a:pPr algn="ctr"/>
                      <a:r>
                        <a:rPr lang="en-US" sz="2000" dirty="0"/>
                        <a:t>Population </a:t>
                      </a:r>
                    </a:p>
                  </a:txBody>
                  <a:tcPr/>
                </a:tc>
                <a:tc>
                  <a:txBody>
                    <a:bodyPr/>
                    <a:lstStyle/>
                    <a:p>
                      <a:pPr algn="ctr"/>
                      <a:r>
                        <a:rPr lang="en-US" sz="2000" dirty="0"/>
                        <a:t>2021</a:t>
                      </a:r>
                    </a:p>
                  </a:txBody>
                  <a:tcPr/>
                </a:tc>
                <a:tc>
                  <a:txBody>
                    <a:bodyPr/>
                    <a:lstStyle/>
                    <a:p>
                      <a:pPr algn="ctr"/>
                      <a:r>
                        <a:rPr lang="en-US" sz="2000" dirty="0"/>
                        <a:t>2022</a:t>
                      </a:r>
                    </a:p>
                  </a:txBody>
                  <a:tcPr/>
                </a:tc>
                <a:tc>
                  <a:txBody>
                    <a:bodyPr/>
                    <a:lstStyle/>
                    <a:p>
                      <a:pPr algn="ctr"/>
                      <a:r>
                        <a:rPr lang="en-US" sz="2000" dirty="0"/>
                        <a:t>2023</a:t>
                      </a:r>
                    </a:p>
                  </a:txBody>
                  <a:tcPr/>
                </a:tc>
                <a:tc>
                  <a:txBody>
                    <a:bodyPr/>
                    <a:lstStyle/>
                    <a:p>
                      <a:pPr algn="ctr"/>
                      <a:r>
                        <a:rPr lang="en-US" sz="2000" dirty="0"/>
                        <a:t>2024</a:t>
                      </a:r>
                    </a:p>
                  </a:txBody>
                  <a:tcPr/>
                </a:tc>
                <a:tc>
                  <a:txBody>
                    <a:bodyPr/>
                    <a:lstStyle/>
                    <a:p>
                      <a:pPr algn="ctr"/>
                      <a:r>
                        <a:rPr lang="en-US" sz="2000" dirty="0"/>
                        <a:t>2025</a:t>
                      </a:r>
                    </a:p>
                  </a:txBody>
                  <a:tcPr/>
                </a:tc>
                <a:tc>
                  <a:txBody>
                    <a:bodyPr/>
                    <a:lstStyle/>
                    <a:p>
                      <a:pPr algn="ctr"/>
                      <a:r>
                        <a:rPr lang="en-US" sz="2000" dirty="0"/>
                        <a:t>%</a:t>
                      </a:r>
                      <a:r>
                        <a:rPr lang="en-US" sz="2000" baseline="0" dirty="0"/>
                        <a:t> CHANGE</a:t>
                      </a:r>
                    </a:p>
                    <a:p>
                      <a:pPr algn="ctr"/>
                      <a:r>
                        <a:rPr lang="en-US" sz="2000" baseline="0" dirty="0"/>
                        <a:t>(2024-2025)</a:t>
                      </a:r>
                      <a:endParaRPr lang="en-US" sz="2000" dirty="0"/>
                    </a:p>
                  </a:txBody>
                  <a:tcPr/>
                </a:tc>
                <a:extLst>
                  <a:ext uri="{0D108BD9-81ED-4DB2-BD59-A6C34878D82A}">
                    <a16:rowId xmlns:a16="http://schemas.microsoft.com/office/drawing/2014/main" val="42254699"/>
                  </a:ext>
                </a:extLst>
              </a:tr>
              <a:tr h="687382">
                <a:tc>
                  <a:txBody>
                    <a:bodyPr/>
                    <a:lstStyle/>
                    <a:p>
                      <a:pPr algn="l"/>
                      <a:r>
                        <a:rPr lang="en-US" dirty="0"/>
                        <a:t>TOTAL (Adults + Children)</a:t>
                      </a:r>
                    </a:p>
                  </a:txBody>
                  <a:tcPr/>
                </a:tc>
                <a:tc>
                  <a:txBody>
                    <a:bodyPr/>
                    <a:lstStyle/>
                    <a:p>
                      <a:pPr algn="ctr"/>
                      <a:r>
                        <a:rPr lang="en-US" dirty="0"/>
                        <a:t>1,116</a:t>
                      </a:r>
                    </a:p>
                    <a:p>
                      <a:pPr algn="ctr"/>
                      <a:endParaRPr lang="en-US" dirty="0"/>
                    </a:p>
                  </a:txBody>
                  <a:tcPr/>
                </a:tc>
                <a:tc>
                  <a:txBody>
                    <a:bodyPr/>
                    <a:lstStyle/>
                    <a:p>
                      <a:pPr algn="ctr"/>
                      <a:r>
                        <a:rPr lang="en-US" dirty="0"/>
                        <a:t>1,359</a:t>
                      </a:r>
                    </a:p>
                  </a:txBody>
                  <a:tcPr/>
                </a:tc>
                <a:tc>
                  <a:txBody>
                    <a:bodyPr/>
                    <a:lstStyle/>
                    <a:p>
                      <a:pPr algn="ctr"/>
                      <a:r>
                        <a:rPr lang="en-US" dirty="0"/>
                        <a:t>1,647</a:t>
                      </a:r>
                    </a:p>
                  </a:txBody>
                  <a:tcPr/>
                </a:tc>
                <a:tc>
                  <a:txBody>
                    <a:bodyPr/>
                    <a:lstStyle/>
                    <a:p>
                      <a:pPr algn="ctr"/>
                      <a:r>
                        <a:rPr lang="en-US" dirty="0"/>
                        <a:t>1,799</a:t>
                      </a:r>
                    </a:p>
                  </a:txBody>
                  <a:tcPr/>
                </a:tc>
                <a:tc>
                  <a:txBody>
                    <a:bodyPr/>
                    <a:lstStyle/>
                    <a:p>
                      <a:pPr algn="ctr"/>
                      <a:r>
                        <a:rPr lang="en-US" dirty="0"/>
                        <a:t>2,108</a:t>
                      </a:r>
                    </a:p>
                  </a:txBody>
                  <a:tcPr/>
                </a:tc>
                <a:tc>
                  <a:txBody>
                    <a:bodyPr/>
                    <a:lstStyle/>
                    <a:p>
                      <a:pPr algn="ctr"/>
                      <a:r>
                        <a:rPr lang="en-US" dirty="0"/>
                        <a:t>+17%</a:t>
                      </a:r>
                    </a:p>
                  </a:txBody>
                  <a:tcPr/>
                </a:tc>
                <a:extLst>
                  <a:ext uri="{0D108BD9-81ED-4DB2-BD59-A6C34878D82A}">
                    <a16:rowId xmlns:a16="http://schemas.microsoft.com/office/drawing/2014/main" val="2990213900"/>
                  </a:ext>
                </a:extLst>
              </a:tr>
              <a:tr h="496620">
                <a:tc>
                  <a:txBody>
                    <a:bodyPr/>
                    <a:lstStyle/>
                    <a:p>
                      <a:pPr algn="l"/>
                      <a:r>
                        <a:rPr lang="en-US" dirty="0"/>
                        <a:t>All Households</a:t>
                      </a:r>
                    </a:p>
                  </a:txBody>
                  <a:tcPr/>
                </a:tc>
                <a:tc>
                  <a:txBody>
                    <a:bodyPr/>
                    <a:lstStyle/>
                    <a:p>
                      <a:pPr algn="ctr"/>
                      <a:r>
                        <a:rPr lang="en-US" dirty="0"/>
                        <a:t>890</a:t>
                      </a:r>
                    </a:p>
                  </a:txBody>
                  <a:tcPr/>
                </a:tc>
                <a:tc>
                  <a:txBody>
                    <a:bodyPr/>
                    <a:lstStyle/>
                    <a:p>
                      <a:pPr algn="ctr"/>
                      <a:r>
                        <a:rPr lang="en-US" dirty="0"/>
                        <a:t>1,030</a:t>
                      </a:r>
                    </a:p>
                  </a:txBody>
                  <a:tcPr/>
                </a:tc>
                <a:tc>
                  <a:txBody>
                    <a:bodyPr/>
                    <a:lstStyle/>
                    <a:p>
                      <a:pPr algn="ctr"/>
                      <a:r>
                        <a:rPr lang="en-US" dirty="0"/>
                        <a:t>1,355</a:t>
                      </a:r>
                    </a:p>
                  </a:txBody>
                  <a:tcPr/>
                </a:tc>
                <a:tc>
                  <a:txBody>
                    <a:bodyPr/>
                    <a:lstStyle/>
                    <a:p>
                      <a:pPr algn="ctr"/>
                      <a:r>
                        <a:rPr lang="en-US" dirty="0"/>
                        <a:t>979</a:t>
                      </a:r>
                    </a:p>
                  </a:txBody>
                  <a:tcPr/>
                </a:tc>
                <a:tc>
                  <a:txBody>
                    <a:bodyPr/>
                    <a:lstStyle/>
                    <a:p>
                      <a:pPr algn="ctr"/>
                      <a:r>
                        <a:rPr lang="en-US" dirty="0"/>
                        <a:t>1,003</a:t>
                      </a:r>
                    </a:p>
                  </a:txBody>
                  <a:tcPr/>
                </a:tc>
                <a:tc>
                  <a:txBody>
                    <a:bodyPr/>
                    <a:lstStyle/>
                    <a:p>
                      <a:pPr algn="ctr"/>
                      <a:r>
                        <a:rPr lang="en-US" dirty="0"/>
                        <a:t>+2%</a:t>
                      </a:r>
                    </a:p>
                  </a:txBody>
                  <a:tcPr/>
                </a:tc>
                <a:extLst>
                  <a:ext uri="{0D108BD9-81ED-4DB2-BD59-A6C34878D82A}">
                    <a16:rowId xmlns:a16="http://schemas.microsoft.com/office/drawing/2014/main" val="2852128272"/>
                  </a:ext>
                </a:extLst>
              </a:tr>
              <a:tr h="527695">
                <a:tc>
                  <a:txBody>
                    <a:bodyPr/>
                    <a:lstStyle/>
                    <a:p>
                      <a:pPr algn="l"/>
                      <a:r>
                        <a:rPr lang="en-US" dirty="0"/>
                        <a:t>Adults</a:t>
                      </a:r>
                      <a:r>
                        <a:rPr lang="en-US" baseline="0" dirty="0"/>
                        <a:t> (18+ years old)</a:t>
                      </a:r>
                      <a:endParaRPr lang="en-US" dirty="0"/>
                    </a:p>
                  </a:txBody>
                  <a:tcPr/>
                </a:tc>
                <a:tc>
                  <a:txBody>
                    <a:bodyPr/>
                    <a:lstStyle/>
                    <a:p>
                      <a:pPr algn="ctr"/>
                      <a:r>
                        <a:rPr lang="en-US" dirty="0"/>
                        <a:t>838</a:t>
                      </a:r>
                    </a:p>
                  </a:txBody>
                  <a:tcPr/>
                </a:tc>
                <a:tc>
                  <a:txBody>
                    <a:bodyPr/>
                    <a:lstStyle/>
                    <a:p>
                      <a:pPr algn="ctr"/>
                      <a:r>
                        <a:rPr lang="en-US" dirty="0"/>
                        <a:t>1,030</a:t>
                      </a:r>
                    </a:p>
                  </a:txBody>
                  <a:tcPr/>
                </a:tc>
                <a:tc>
                  <a:txBody>
                    <a:bodyPr/>
                    <a:lstStyle/>
                    <a:p>
                      <a:pPr algn="ctr"/>
                      <a:r>
                        <a:rPr lang="en-US" dirty="0"/>
                        <a:t>1,297</a:t>
                      </a:r>
                    </a:p>
                  </a:txBody>
                  <a:tcPr/>
                </a:tc>
                <a:tc>
                  <a:txBody>
                    <a:bodyPr/>
                    <a:lstStyle/>
                    <a:p>
                      <a:pPr algn="ctr"/>
                      <a:r>
                        <a:rPr lang="en-US" dirty="0"/>
                        <a:t>1,466</a:t>
                      </a:r>
                    </a:p>
                  </a:txBody>
                  <a:tcPr/>
                </a:tc>
                <a:tc>
                  <a:txBody>
                    <a:bodyPr/>
                    <a:lstStyle/>
                    <a:p>
                      <a:pPr algn="ctr"/>
                      <a:r>
                        <a:rPr lang="en-US" dirty="0"/>
                        <a:t>1,812</a:t>
                      </a:r>
                    </a:p>
                  </a:txBody>
                  <a:tcPr/>
                </a:tc>
                <a:tc>
                  <a:txBody>
                    <a:bodyPr/>
                    <a:lstStyle/>
                    <a:p>
                      <a:pPr algn="ctr"/>
                      <a:r>
                        <a:rPr lang="en-US" dirty="0"/>
                        <a:t>+23%</a:t>
                      </a:r>
                    </a:p>
                  </a:txBody>
                  <a:tcPr/>
                </a:tc>
                <a:extLst>
                  <a:ext uri="{0D108BD9-81ED-4DB2-BD59-A6C34878D82A}">
                    <a16:rowId xmlns:a16="http://schemas.microsoft.com/office/drawing/2014/main" val="3649943115"/>
                  </a:ext>
                </a:extLst>
              </a:tr>
              <a:tr h="653143">
                <a:tc>
                  <a:txBody>
                    <a:bodyPr/>
                    <a:lstStyle/>
                    <a:p>
                      <a:pPr algn="l"/>
                      <a:r>
                        <a:rPr lang="en-US" dirty="0"/>
                        <a:t>Unaccompanied</a:t>
                      </a:r>
                      <a:r>
                        <a:rPr lang="en-US" baseline="0" dirty="0"/>
                        <a:t> Youth (under 25)</a:t>
                      </a:r>
                      <a:endParaRPr lang="en-US" dirty="0"/>
                    </a:p>
                  </a:txBody>
                  <a:tcPr/>
                </a:tc>
                <a:tc>
                  <a:txBody>
                    <a:bodyPr/>
                    <a:lstStyle/>
                    <a:p>
                      <a:pPr algn="ctr"/>
                      <a:r>
                        <a:rPr lang="en-US" dirty="0"/>
                        <a:t>154</a:t>
                      </a:r>
                    </a:p>
                  </a:txBody>
                  <a:tcPr/>
                </a:tc>
                <a:tc>
                  <a:txBody>
                    <a:bodyPr/>
                    <a:lstStyle/>
                    <a:p>
                      <a:pPr algn="ctr"/>
                      <a:r>
                        <a:rPr lang="en-US" dirty="0"/>
                        <a:t>84</a:t>
                      </a:r>
                    </a:p>
                  </a:txBody>
                  <a:tcPr/>
                </a:tc>
                <a:tc>
                  <a:txBody>
                    <a:bodyPr/>
                    <a:lstStyle/>
                    <a:p>
                      <a:pPr algn="ctr"/>
                      <a:r>
                        <a:rPr lang="en-US" dirty="0"/>
                        <a:t>133</a:t>
                      </a:r>
                    </a:p>
                  </a:txBody>
                  <a:tcPr/>
                </a:tc>
                <a:tc>
                  <a:txBody>
                    <a:bodyPr/>
                    <a:lstStyle/>
                    <a:p>
                      <a:pPr algn="ctr"/>
                      <a:r>
                        <a:rPr lang="en-US" dirty="0"/>
                        <a:t>114</a:t>
                      </a:r>
                    </a:p>
                  </a:txBody>
                  <a:tcPr/>
                </a:tc>
                <a:tc>
                  <a:txBody>
                    <a:bodyPr/>
                    <a:lstStyle/>
                    <a:p>
                      <a:pPr algn="ctr"/>
                      <a:r>
                        <a:rPr lang="en-US" dirty="0"/>
                        <a:t>107</a:t>
                      </a:r>
                    </a:p>
                  </a:txBody>
                  <a:tcPr/>
                </a:tc>
                <a:tc>
                  <a:txBody>
                    <a:bodyPr/>
                    <a:lstStyle/>
                    <a:p>
                      <a:pPr algn="ctr"/>
                      <a:r>
                        <a:rPr lang="en-US" dirty="0"/>
                        <a:t>-6%</a:t>
                      </a:r>
                    </a:p>
                  </a:txBody>
                  <a:tcPr/>
                </a:tc>
                <a:extLst>
                  <a:ext uri="{0D108BD9-81ED-4DB2-BD59-A6C34878D82A}">
                    <a16:rowId xmlns:a16="http://schemas.microsoft.com/office/drawing/2014/main" val="2282750851"/>
                  </a:ext>
                </a:extLst>
              </a:tr>
              <a:tr h="653143">
                <a:tc>
                  <a:txBody>
                    <a:bodyPr/>
                    <a:lstStyle/>
                    <a:p>
                      <a:pPr algn="l"/>
                      <a:r>
                        <a:rPr lang="en-US" dirty="0"/>
                        <a:t>Unaccompanied Children (under 18</a:t>
                      </a:r>
                      <a:r>
                        <a:rPr lang="en-US" baseline="0" dirty="0"/>
                        <a:t>)</a:t>
                      </a:r>
                      <a:r>
                        <a:rPr lang="en-US" dirty="0"/>
                        <a:t> </a:t>
                      </a:r>
                    </a:p>
                  </a:txBody>
                  <a:tcPr/>
                </a:tc>
                <a:tc>
                  <a:txBody>
                    <a:bodyPr/>
                    <a:lstStyle/>
                    <a:p>
                      <a:pPr algn="ctr"/>
                      <a:r>
                        <a:rPr lang="en-US" dirty="0"/>
                        <a:t>18</a:t>
                      </a:r>
                    </a:p>
                  </a:txBody>
                  <a:tcPr/>
                </a:tc>
                <a:tc>
                  <a:txBody>
                    <a:bodyPr/>
                    <a:lstStyle/>
                    <a:p>
                      <a:pPr algn="ctr"/>
                      <a:r>
                        <a:rPr lang="en-US" dirty="0"/>
                        <a:t>19</a:t>
                      </a:r>
                    </a:p>
                  </a:txBody>
                  <a:tcPr/>
                </a:tc>
                <a:tc>
                  <a:txBody>
                    <a:bodyPr/>
                    <a:lstStyle/>
                    <a:p>
                      <a:pPr algn="ctr"/>
                      <a:r>
                        <a:rPr lang="en-US" dirty="0"/>
                        <a:t>23</a:t>
                      </a:r>
                    </a:p>
                  </a:txBody>
                  <a:tcPr/>
                </a:tc>
                <a:tc>
                  <a:txBody>
                    <a:bodyPr/>
                    <a:lstStyle/>
                    <a:p>
                      <a:pPr algn="ctr"/>
                      <a:r>
                        <a:rPr lang="en-US" dirty="0"/>
                        <a:t>22</a:t>
                      </a:r>
                    </a:p>
                    <a:p>
                      <a:pPr algn="ctr"/>
                      <a:endParaRPr lang="en-US" dirty="0"/>
                    </a:p>
                  </a:txBody>
                  <a:tcPr/>
                </a:tc>
                <a:tc>
                  <a:txBody>
                    <a:bodyPr/>
                    <a:lstStyle/>
                    <a:p>
                      <a:pPr algn="ctr"/>
                      <a:r>
                        <a:rPr lang="en-US" dirty="0"/>
                        <a:t>22</a:t>
                      </a:r>
                    </a:p>
                  </a:txBody>
                  <a:tcPr/>
                </a:tc>
                <a:tc>
                  <a:txBody>
                    <a:bodyPr/>
                    <a:lstStyle/>
                    <a:p>
                      <a:pPr algn="ctr"/>
                      <a:r>
                        <a:rPr lang="en-US" dirty="0"/>
                        <a:t>+/-0</a:t>
                      </a:r>
                    </a:p>
                  </a:txBody>
                  <a:tcPr/>
                </a:tc>
                <a:extLst>
                  <a:ext uri="{0D108BD9-81ED-4DB2-BD59-A6C34878D82A}">
                    <a16:rowId xmlns:a16="http://schemas.microsoft.com/office/drawing/2014/main" val="961673225"/>
                  </a:ext>
                </a:extLst>
              </a:tr>
              <a:tr h="640311">
                <a:tc>
                  <a:txBody>
                    <a:bodyPr/>
                    <a:lstStyle/>
                    <a:p>
                      <a:pPr algn="l"/>
                      <a:r>
                        <a:rPr lang="en-US" dirty="0"/>
                        <a:t>All Children (under 18 years of age)</a:t>
                      </a:r>
                    </a:p>
                  </a:txBody>
                  <a:tcPr/>
                </a:tc>
                <a:tc>
                  <a:txBody>
                    <a:bodyPr/>
                    <a:lstStyle/>
                    <a:p>
                      <a:pPr algn="ctr"/>
                      <a:r>
                        <a:rPr lang="en-US" dirty="0"/>
                        <a:t>111</a:t>
                      </a:r>
                    </a:p>
                  </a:txBody>
                  <a:tcPr/>
                </a:tc>
                <a:tc>
                  <a:txBody>
                    <a:bodyPr/>
                    <a:lstStyle/>
                    <a:p>
                      <a:pPr algn="ctr"/>
                      <a:r>
                        <a:rPr lang="en-US" dirty="0"/>
                        <a:t>222</a:t>
                      </a:r>
                    </a:p>
                  </a:txBody>
                  <a:tcPr/>
                </a:tc>
                <a:tc>
                  <a:txBody>
                    <a:bodyPr/>
                    <a:lstStyle/>
                    <a:p>
                      <a:pPr algn="ctr"/>
                      <a:r>
                        <a:rPr lang="en-US" dirty="0"/>
                        <a:t>196</a:t>
                      </a:r>
                    </a:p>
                  </a:txBody>
                  <a:tcPr/>
                </a:tc>
                <a:tc>
                  <a:txBody>
                    <a:bodyPr/>
                    <a:lstStyle/>
                    <a:p>
                      <a:pPr algn="ctr"/>
                      <a:r>
                        <a:rPr lang="en-US" dirty="0"/>
                        <a:t>224</a:t>
                      </a:r>
                    </a:p>
                  </a:txBody>
                  <a:tcPr/>
                </a:tc>
                <a:tc>
                  <a:txBody>
                    <a:bodyPr/>
                    <a:lstStyle/>
                    <a:p>
                      <a:pPr algn="ctr"/>
                      <a:r>
                        <a:rPr lang="en-US" dirty="0"/>
                        <a:t>296</a:t>
                      </a:r>
                    </a:p>
                    <a:p>
                      <a:pPr algn="ctr"/>
                      <a:endParaRPr lang="en-US" dirty="0"/>
                    </a:p>
                  </a:txBody>
                  <a:tcPr/>
                </a:tc>
                <a:tc>
                  <a:txBody>
                    <a:bodyPr/>
                    <a:lstStyle/>
                    <a:p>
                      <a:pPr algn="ctr"/>
                      <a:r>
                        <a:rPr lang="en-US" dirty="0"/>
                        <a:t>+32%</a:t>
                      </a:r>
                    </a:p>
                  </a:txBody>
                  <a:tcPr/>
                </a:tc>
                <a:extLst>
                  <a:ext uri="{0D108BD9-81ED-4DB2-BD59-A6C34878D82A}">
                    <a16:rowId xmlns:a16="http://schemas.microsoft.com/office/drawing/2014/main" val="1950193473"/>
                  </a:ext>
                </a:extLst>
              </a:tr>
              <a:tr h="559614">
                <a:tc>
                  <a:txBody>
                    <a:bodyPr/>
                    <a:lstStyle/>
                    <a:p>
                      <a:pPr algn="l"/>
                      <a:r>
                        <a:rPr lang="en-US" dirty="0"/>
                        <a:t>Veterans</a:t>
                      </a:r>
                    </a:p>
                  </a:txBody>
                  <a:tcPr/>
                </a:tc>
                <a:tc>
                  <a:txBody>
                    <a:bodyPr/>
                    <a:lstStyle/>
                    <a:p>
                      <a:pPr algn="ctr"/>
                      <a:r>
                        <a:rPr lang="en-US" dirty="0"/>
                        <a:t>89</a:t>
                      </a:r>
                    </a:p>
                  </a:txBody>
                  <a:tcPr/>
                </a:tc>
                <a:tc>
                  <a:txBody>
                    <a:bodyPr/>
                    <a:lstStyle/>
                    <a:p>
                      <a:pPr algn="ctr"/>
                      <a:r>
                        <a:rPr lang="en-US" dirty="0"/>
                        <a:t>41</a:t>
                      </a:r>
                    </a:p>
                  </a:txBody>
                  <a:tcPr/>
                </a:tc>
                <a:tc>
                  <a:txBody>
                    <a:bodyPr/>
                    <a:lstStyle/>
                    <a:p>
                      <a:pPr algn="ctr"/>
                      <a:r>
                        <a:rPr lang="en-US" dirty="0"/>
                        <a:t>71</a:t>
                      </a:r>
                    </a:p>
                  </a:txBody>
                  <a:tcPr/>
                </a:tc>
                <a:tc>
                  <a:txBody>
                    <a:bodyPr/>
                    <a:lstStyle/>
                    <a:p>
                      <a:pPr algn="ctr"/>
                      <a:r>
                        <a:rPr lang="en-US" dirty="0"/>
                        <a:t>91</a:t>
                      </a:r>
                    </a:p>
                  </a:txBody>
                  <a:tcPr/>
                </a:tc>
                <a:tc>
                  <a:txBody>
                    <a:bodyPr/>
                    <a:lstStyle/>
                    <a:p>
                      <a:pPr algn="ctr"/>
                      <a:r>
                        <a:rPr lang="en-US" dirty="0"/>
                        <a:t>83</a:t>
                      </a:r>
                    </a:p>
                  </a:txBody>
                  <a:tcPr/>
                </a:tc>
                <a:tc>
                  <a:txBody>
                    <a:bodyPr/>
                    <a:lstStyle/>
                    <a:p>
                      <a:pPr algn="ctr"/>
                      <a:r>
                        <a:rPr lang="en-US" dirty="0"/>
                        <a:t>-9%</a:t>
                      </a:r>
                    </a:p>
                  </a:txBody>
                  <a:tcPr/>
                </a:tc>
                <a:extLst>
                  <a:ext uri="{0D108BD9-81ED-4DB2-BD59-A6C34878D82A}">
                    <a16:rowId xmlns:a16="http://schemas.microsoft.com/office/drawing/2014/main" val="4265833551"/>
                  </a:ext>
                </a:extLst>
              </a:tr>
              <a:tr h="864469">
                <a:tc>
                  <a:txBody>
                    <a:bodyPr/>
                    <a:lstStyle/>
                    <a:p>
                      <a:pPr algn="l"/>
                      <a:r>
                        <a:rPr lang="en-US" dirty="0"/>
                        <a:t>Chronically</a:t>
                      </a:r>
                      <a:r>
                        <a:rPr lang="en-US" baseline="0" dirty="0"/>
                        <a:t> Homeless</a:t>
                      </a:r>
                      <a:endParaRPr lang="en-US" dirty="0"/>
                    </a:p>
                  </a:txBody>
                  <a:tcPr/>
                </a:tc>
                <a:tc>
                  <a:txBody>
                    <a:bodyPr/>
                    <a:lstStyle/>
                    <a:p>
                      <a:pPr algn="ctr"/>
                      <a:r>
                        <a:rPr lang="en-US" dirty="0"/>
                        <a:t>165</a:t>
                      </a:r>
                    </a:p>
                  </a:txBody>
                  <a:tcPr/>
                </a:tc>
                <a:tc>
                  <a:txBody>
                    <a:bodyPr/>
                    <a:lstStyle/>
                    <a:p>
                      <a:pPr algn="ctr"/>
                      <a:r>
                        <a:rPr lang="en-US" dirty="0"/>
                        <a:t>165</a:t>
                      </a:r>
                    </a:p>
                  </a:txBody>
                  <a:tcPr/>
                </a:tc>
                <a:tc>
                  <a:txBody>
                    <a:bodyPr/>
                    <a:lstStyle/>
                    <a:p>
                      <a:pPr algn="ctr"/>
                      <a:r>
                        <a:rPr lang="en-US" dirty="0"/>
                        <a:t>300</a:t>
                      </a:r>
                    </a:p>
                  </a:txBody>
                  <a:tcPr/>
                </a:tc>
                <a:tc>
                  <a:txBody>
                    <a:bodyPr/>
                    <a:lstStyle/>
                    <a:p>
                      <a:pPr algn="ctr"/>
                      <a:r>
                        <a:rPr lang="en-US" dirty="0"/>
                        <a:t>322</a:t>
                      </a:r>
                    </a:p>
                  </a:txBody>
                  <a:tcPr/>
                </a:tc>
                <a:tc>
                  <a:txBody>
                    <a:bodyPr/>
                    <a:lstStyle/>
                    <a:p>
                      <a:pPr algn="ctr"/>
                      <a:r>
                        <a:rPr lang="en-US" dirty="0"/>
                        <a:t>463</a:t>
                      </a:r>
                    </a:p>
                  </a:txBody>
                  <a:tcPr/>
                </a:tc>
                <a:tc>
                  <a:txBody>
                    <a:bodyPr/>
                    <a:lstStyle/>
                    <a:p>
                      <a:pPr algn="ctr"/>
                      <a:r>
                        <a:rPr lang="en-US" dirty="0"/>
                        <a:t>+44%</a:t>
                      </a:r>
                    </a:p>
                  </a:txBody>
                  <a:tcPr/>
                </a:tc>
                <a:extLst>
                  <a:ext uri="{0D108BD9-81ED-4DB2-BD59-A6C34878D82A}">
                    <a16:rowId xmlns:a16="http://schemas.microsoft.com/office/drawing/2014/main" val="4024131059"/>
                  </a:ext>
                </a:extLst>
              </a:tr>
            </a:tbl>
          </a:graphicData>
        </a:graphic>
      </p:graphicFrame>
    </p:spTree>
    <p:extLst>
      <p:ext uri="{BB962C8B-B14F-4D97-AF65-F5344CB8AC3E}">
        <p14:creationId xmlns:p14="http://schemas.microsoft.com/office/powerpoint/2010/main" val="3011188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 </a:t>
            </a:r>
          </a:p>
        </p:txBody>
      </p:sp>
      <p:sp>
        <p:nvSpPr>
          <p:cNvPr id="4" name="Rectangle 3"/>
          <p:cNvSpPr/>
          <p:nvPr/>
        </p:nvSpPr>
        <p:spPr>
          <a:xfrm>
            <a:off x="4004841" y="1458410"/>
            <a:ext cx="2604303" cy="112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129</a:t>
            </a:r>
            <a:endParaRPr lang="en-US" dirty="0"/>
          </a:p>
          <a:p>
            <a:pPr algn="ctr"/>
            <a:r>
              <a:rPr lang="en-US" dirty="0"/>
              <a:t>Unaccompanied Youth</a:t>
            </a:r>
          </a:p>
        </p:txBody>
      </p:sp>
      <p:sp>
        <p:nvSpPr>
          <p:cNvPr id="5" name="Rectangle 4"/>
          <p:cNvSpPr/>
          <p:nvPr/>
        </p:nvSpPr>
        <p:spPr>
          <a:xfrm>
            <a:off x="4004840" y="3424428"/>
            <a:ext cx="2604303" cy="112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93</a:t>
            </a:r>
            <a:endParaRPr lang="en-US" b="1" dirty="0"/>
          </a:p>
          <a:p>
            <a:pPr algn="ctr"/>
            <a:r>
              <a:rPr lang="en-US" dirty="0"/>
              <a:t>Veterans </a:t>
            </a:r>
          </a:p>
        </p:txBody>
      </p:sp>
      <p:sp>
        <p:nvSpPr>
          <p:cNvPr id="6" name="Rectangle 5"/>
          <p:cNvSpPr/>
          <p:nvPr/>
        </p:nvSpPr>
        <p:spPr>
          <a:xfrm>
            <a:off x="7247682" y="1458410"/>
            <a:ext cx="2604303" cy="1122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1,812</a:t>
            </a:r>
          </a:p>
          <a:p>
            <a:pPr algn="ctr"/>
            <a:r>
              <a:rPr lang="en-US" dirty="0"/>
              <a:t> Adults (18+ years old)</a:t>
            </a:r>
          </a:p>
        </p:txBody>
      </p:sp>
      <p:sp>
        <p:nvSpPr>
          <p:cNvPr id="7" name="Rectangle 6"/>
          <p:cNvSpPr/>
          <p:nvPr/>
        </p:nvSpPr>
        <p:spPr>
          <a:xfrm>
            <a:off x="7247682" y="3395491"/>
            <a:ext cx="2604303" cy="11227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a:t>2108</a:t>
            </a:r>
            <a:endParaRPr lang="en-US" b="1" dirty="0"/>
          </a:p>
          <a:p>
            <a:pPr algn="ctr"/>
            <a:r>
              <a:rPr lang="en-US" dirty="0"/>
              <a:t>Total (Adults + Children)</a:t>
            </a:r>
          </a:p>
        </p:txBody>
      </p:sp>
      <p:sp>
        <p:nvSpPr>
          <p:cNvPr id="8" name="Down Arrow 7"/>
          <p:cNvSpPr/>
          <p:nvPr/>
        </p:nvSpPr>
        <p:spPr>
          <a:xfrm rot="10800000">
            <a:off x="5527045" y="5150734"/>
            <a:ext cx="3022788" cy="1477329"/>
          </a:xfrm>
          <a:prstGeom prst="downArrow">
            <a:avLst/>
          </a:prstGeom>
          <a:solidFill>
            <a:schemeClr val="bg2"/>
          </a:solidFill>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8E39F6-3FAD-496E-BA49-3B9FCFF59CDA}"/>
              </a:ext>
            </a:extLst>
          </p:cNvPr>
          <p:cNvSpPr txBox="1"/>
          <p:nvPr/>
        </p:nvSpPr>
        <p:spPr>
          <a:xfrm>
            <a:off x="6334246" y="5411333"/>
            <a:ext cx="1408386" cy="1200329"/>
          </a:xfrm>
          <a:prstGeom prst="rect">
            <a:avLst/>
          </a:prstGeom>
          <a:noFill/>
        </p:spPr>
        <p:txBody>
          <a:bodyPr wrap="square" rtlCol="0">
            <a:spAutoFit/>
          </a:bodyPr>
          <a:lstStyle/>
          <a:p>
            <a:pPr algn="ctr"/>
            <a:r>
              <a:rPr lang="en-US" sz="3600" b="1" dirty="0">
                <a:solidFill>
                  <a:schemeClr val="bg1"/>
                </a:solidFill>
              </a:rPr>
              <a:t>17% </a:t>
            </a:r>
          </a:p>
          <a:p>
            <a:pPr algn="ctr"/>
            <a:r>
              <a:rPr lang="en-US" dirty="0">
                <a:solidFill>
                  <a:schemeClr val="bg1"/>
                </a:solidFill>
              </a:rPr>
              <a:t>Increase from 2024</a:t>
            </a:r>
          </a:p>
        </p:txBody>
      </p:sp>
    </p:spTree>
    <p:extLst>
      <p:ext uri="{BB962C8B-B14F-4D97-AF65-F5344CB8AC3E}">
        <p14:creationId xmlns:p14="http://schemas.microsoft.com/office/powerpoint/2010/main" val="2480971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66172"/>
              </p:ext>
            </p:extLst>
          </p:nvPr>
        </p:nvGraphicFramePr>
        <p:xfrm>
          <a:off x="3657601" y="1759352"/>
          <a:ext cx="7883454" cy="4791919"/>
        </p:xfrm>
        <a:graphic>
          <a:graphicData uri="http://schemas.openxmlformats.org/drawingml/2006/table">
            <a:tbl>
              <a:tblPr>
                <a:tableStyleId>{5C22544A-7EE6-4342-B048-85BDC9FD1C3A}</a:tableStyleId>
              </a:tblPr>
              <a:tblGrid>
                <a:gridCol w="1988539">
                  <a:extLst>
                    <a:ext uri="{9D8B030D-6E8A-4147-A177-3AD203B41FA5}">
                      <a16:colId xmlns:a16="http://schemas.microsoft.com/office/drawing/2014/main" val="2594829497"/>
                    </a:ext>
                  </a:extLst>
                </a:gridCol>
                <a:gridCol w="877108">
                  <a:extLst>
                    <a:ext uri="{9D8B030D-6E8A-4147-A177-3AD203B41FA5}">
                      <a16:colId xmlns:a16="http://schemas.microsoft.com/office/drawing/2014/main" val="1216407546"/>
                    </a:ext>
                  </a:extLst>
                </a:gridCol>
                <a:gridCol w="1148555">
                  <a:extLst>
                    <a:ext uri="{9D8B030D-6E8A-4147-A177-3AD203B41FA5}">
                      <a16:colId xmlns:a16="http://schemas.microsoft.com/office/drawing/2014/main" val="2384362417"/>
                    </a:ext>
                  </a:extLst>
                </a:gridCol>
                <a:gridCol w="1198086">
                  <a:extLst>
                    <a:ext uri="{9D8B030D-6E8A-4147-A177-3AD203B41FA5}">
                      <a16:colId xmlns:a16="http://schemas.microsoft.com/office/drawing/2014/main" val="91659769"/>
                    </a:ext>
                  </a:extLst>
                </a:gridCol>
                <a:gridCol w="1138922">
                  <a:extLst>
                    <a:ext uri="{9D8B030D-6E8A-4147-A177-3AD203B41FA5}">
                      <a16:colId xmlns:a16="http://schemas.microsoft.com/office/drawing/2014/main" val="2333422071"/>
                    </a:ext>
                  </a:extLst>
                </a:gridCol>
                <a:gridCol w="1532244">
                  <a:extLst>
                    <a:ext uri="{9D8B030D-6E8A-4147-A177-3AD203B41FA5}">
                      <a16:colId xmlns:a16="http://schemas.microsoft.com/office/drawing/2014/main" val="2399914451"/>
                    </a:ext>
                  </a:extLst>
                </a:gridCol>
              </a:tblGrid>
              <a:tr h="596858">
                <a:tc>
                  <a:txBody>
                    <a:bodyPr/>
                    <a:lstStyle/>
                    <a:p>
                      <a:pPr algn="ctr" fontAlgn="b"/>
                      <a:r>
                        <a:rPr lang="en-US" sz="1600" u="none" strike="noStrike" dirty="0">
                          <a:effectLst/>
                          <a:latin typeface="Calibri" panose="020F0502020204030204" pitchFamily="34" charset="0"/>
                          <a:cs typeface="Calibri" panose="020F0502020204030204" pitchFamily="34" charset="0"/>
                        </a:rPr>
                        <a:t>District</a:t>
                      </a:r>
                      <a:endParaRPr lang="en-US" sz="1600" b="1" i="0" u="none" strike="noStrike" dirty="0">
                        <a:solidFill>
                          <a:srgbClr val="FFFFFF"/>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ctr" fontAlgn="b"/>
                      <a:r>
                        <a:rPr lang="en-US" sz="1600" u="none" strike="noStrike" dirty="0">
                          <a:effectLst/>
                          <a:latin typeface="Calibri" panose="020F0502020204030204" pitchFamily="34" charset="0"/>
                          <a:cs typeface="Calibri" panose="020F0502020204030204" pitchFamily="34" charset="0"/>
                        </a:rPr>
                        <a:t>Shelter</a:t>
                      </a:r>
                      <a:endParaRPr lang="en-US" sz="1600" b="1" i="0" u="none" strike="noStrike" dirty="0">
                        <a:solidFill>
                          <a:srgbClr val="FFFFFF"/>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ctr" fontAlgn="b"/>
                      <a:r>
                        <a:rPr lang="en-US" sz="1600" u="none" strike="noStrike" dirty="0">
                          <a:effectLst/>
                          <a:latin typeface="Calibri" panose="020F0502020204030204" pitchFamily="34" charset="0"/>
                          <a:cs typeface="Calibri" panose="020F0502020204030204" pitchFamily="34" charset="0"/>
                        </a:rPr>
                        <a:t>Doubled-Up</a:t>
                      </a:r>
                      <a:endParaRPr lang="en-US" sz="1600" b="1" i="0" u="none" strike="noStrike" dirty="0">
                        <a:solidFill>
                          <a:srgbClr val="FFFFFF"/>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ctr" fontAlgn="b"/>
                      <a:r>
                        <a:rPr lang="en-US" sz="1600" u="none" strike="noStrike" dirty="0">
                          <a:effectLst/>
                          <a:latin typeface="Calibri" panose="020F0502020204030204" pitchFamily="34" charset="0"/>
                          <a:cs typeface="Calibri" panose="020F0502020204030204" pitchFamily="34" charset="0"/>
                        </a:rPr>
                        <a:t>Unsheltered</a:t>
                      </a:r>
                      <a:endParaRPr lang="en-US" sz="1600" b="1" i="0" u="none" strike="noStrike" dirty="0">
                        <a:solidFill>
                          <a:srgbClr val="FFFFFF"/>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ctr" fontAlgn="b"/>
                      <a:r>
                        <a:rPr lang="en-US" sz="1600" u="none" strike="noStrike" dirty="0">
                          <a:effectLst/>
                          <a:latin typeface="Calibri" panose="020F0502020204030204" pitchFamily="34" charset="0"/>
                          <a:cs typeface="Calibri" panose="020F0502020204030204" pitchFamily="34" charset="0"/>
                        </a:rPr>
                        <a:t>Motel/Hotel</a:t>
                      </a:r>
                      <a:endParaRPr lang="en-US" sz="1600" b="1" i="0" u="none" strike="noStrike" dirty="0">
                        <a:solidFill>
                          <a:srgbClr val="FFFFFF"/>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ctr" fontAlgn="b"/>
                      <a:r>
                        <a:rPr lang="en-US" sz="1600" u="none" strike="noStrike" dirty="0">
                          <a:effectLst/>
                          <a:latin typeface="Calibri" panose="020F0502020204030204" pitchFamily="34" charset="0"/>
                          <a:cs typeface="Calibri" panose="020F0502020204030204" pitchFamily="34" charset="0"/>
                        </a:rPr>
                        <a:t>Unaccompanied</a:t>
                      </a:r>
                      <a:endParaRPr lang="en-US" sz="1600" b="1"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extLst>
                  <a:ext uri="{0D108BD9-81ED-4DB2-BD59-A6C34878D82A}">
                    <a16:rowId xmlns:a16="http://schemas.microsoft.com/office/drawing/2014/main" val="1845497712"/>
                  </a:ext>
                </a:extLst>
              </a:tr>
              <a:tr h="540841">
                <a:tc>
                  <a:txBody>
                    <a:bodyPr/>
                    <a:lstStyle/>
                    <a:p>
                      <a:pPr algn="l" fontAlgn="b"/>
                      <a:r>
                        <a:rPr lang="en-US" sz="1600" u="none" strike="noStrike" dirty="0">
                          <a:effectLst/>
                          <a:latin typeface="Calibri" panose="020F0502020204030204" pitchFamily="34" charset="0"/>
                          <a:cs typeface="Calibri" panose="020F0502020204030204" pitchFamily="34" charset="0"/>
                        </a:rPr>
                        <a:t>Crook County SD</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0</a:t>
                      </a:r>
                    </a:p>
                  </a:txBody>
                  <a:tcPr marL="7389" marR="7389" marT="7389" marB="0" anchor="b"/>
                </a:tc>
                <a:tc>
                  <a:txBody>
                    <a:bodyPr/>
                    <a:lstStyle/>
                    <a:p>
                      <a:pPr algn="r" fontAlgn="b"/>
                      <a:r>
                        <a:rPr lang="en-US" sz="1800" b="1" i="0" u="none" strike="noStrike" dirty="0">
                          <a:solidFill>
                            <a:srgbClr val="000000"/>
                          </a:solidFill>
                          <a:effectLst/>
                          <a:latin typeface="Calibri" panose="020F0502020204030204" pitchFamily="34" charset="0"/>
                          <a:cs typeface="Calibri" panose="020F0502020204030204" pitchFamily="34" charset="0"/>
                        </a:rPr>
                        <a:t>55</a:t>
                      </a:r>
                      <a:r>
                        <a:rPr lang="en-US" sz="1600" b="0" i="0" u="none" strike="noStrike" dirty="0">
                          <a:solidFill>
                            <a:srgbClr val="000000"/>
                          </a:solidFill>
                          <a:effectLst/>
                          <a:latin typeface="Calibri" panose="020F0502020204030204" pitchFamily="34" charset="0"/>
                          <a:cs typeface="Calibri" panose="020F0502020204030204" pitchFamily="34" charset="0"/>
                        </a:rPr>
                        <a:t> </a:t>
                      </a:r>
                    </a:p>
                    <a:p>
                      <a:pPr algn="r" fontAlgn="b"/>
                      <a:r>
                        <a:rPr lang="en-US" sz="1600" b="0" i="0" u="none" strike="noStrike" dirty="0">
                          <a:solidFill>
                            <a:srgbClr val="FF0000"/>
                          </a:solidFill>
                          <a:effectLst/>
                          <a:latin typeface="Calibri" panose="020F0502020204030204" pitchFamily="34" charset="0"/>
                          <a:cs typeface="Calibri" panose="020F0502020204030204" pitchFamily="34" charset="0"/>
                        </a:rPr>
                        <a:t>(+6%)</a:t>
                      </a:r>
                    </a:p>
                  </a:txBody>
                  <a:tcPr marL="7389" marR="7389" marT="7389" marB="0" anchor="b"/>
                </a:tc>
                <a:tc>
                  <a:txBody>
                    <a:bodyPr/>
                    <a:lstStyle/>
                    <a:p>
                      <a:pPr algn="r" fontAlgn="b"/>
                      <a:r>
                        <a:rPr lang="en-US" sz="1800" b="1" i="0" u="none" strike="noStrike" kern="1200" dirty="0">
                          <a:solidFill>
                            <a:srgbClr val="000000"/>
                          </a:solidFill>
                          <a:effectLst/>
                          <a:latin typeface="Calibri" panose="020F0502020204030204" pitchFamily="34" charset="0"/>
                          <a:ea typeface="+mn-ea"/>
                          <a:cs typeface="Calibri" panose="020F0502020204030204" pitchFamily="34" charset="0"/>
                        </a:rPr>
                        <a:t>24</a:t>
                      </a:r>
                      <a:r>
                        <a:rPr lang="en-US" sz="1600" u="none" strike="noStrike" dirty="0">
                          <a:effectLst/>
                          <a:latin typeface="Calibri" panose="020F0502020204030204" pitchFamily="34" charset="0"/>
                          <a:cs typeface="Calibri" panose="020F0502020204030204" pitchFamily="34" charset="0"/>
                        </a:rPr>
                        <a:t> </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(-40%)</a:t>
                      </a:r>
                    </a:p>
                  </a:txBody>
                  <a:tcPr marL="7389" marR="7389" marT="7389" marB="0" anchor="b"/>
                </a:tc>
                <a:tc>
                  <a:txBody>
                    <a:bodyPr/>
                    <a:lstStyle/>
                    <a:p>
                      <a:pPr algn="r" fontAlgn="b"/>
                      <a:r>
                        <a:rPr lang="en-US" sz="1800" b="1" i="0" u="none" strike="noStrike" kern="1200" dirty="0">
                          <a:solidFill>
                            <a:srgbClr val="000000"/>
                          </a:solidFill>
                          <a:effectLst/>
                          <a:latin typeface="Calibri" panose="020F0502020204030204" pitchFamily="34" charset="0"/>
                          <a:ea typeface="+mn-ea"/>
                          <a:cs typeface="Calibri" panose="020F0502020204030204" pitchFamily="34" charset="0"/>
                        </a:rPr>
                        <a:t>8</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(-11%)</a:t>
                      </a:r>
                    </a:p>
                  </a:txBody>
                  <a:tcPr marL="7389" marR="7389" marT="7389" marB="0" anchor="b"/>
                </a:tc>
                <a:tc>
                  <a:txBody>
                    <a:bodyPr/>
                    <a:lstStyle/>
                    <a:p>
                      <a:pPr algn="r" fontAlgn="b"/>
                      <a:r>
                        <a:rPr lang="en-US" sz="1800" b="1" i="0" u="none" strike="noStrike" kern="1200" dirty="0">
                          <a:solidFill>
                            <a:srgbClr val="000000"/>
                          </a:solidFill>
                          <a:effectLst/>
                          <a:latin typeface="Calibri" panose="020F0502020204030204" pitchFamily="34" charset="0"/>
                          <a:ea typeface="+mn-ea"/>
                          <a:cs typeface="Calibri" panose="020F0502020204030204" pitchFamily="34" charset="0"/>
                        </a:rPr>
                        <a:t>12 </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(-8%)</a:t>
                      </a:r>
                    </a:p>
                  </a:txBody>
                  <a:tcPr marL="7389" marR="7389" marT="7389" marB="0" anchor="b"/>
                </a:tc>
                <a:extLst>
                  <a:ext uri="{0D108BD9-81ED-4DB2-BD59-A6C34878D82A}">
                    <a16:rowId xmlns:a16="http://schemas.microsoft.com/office/drawing/2014/main" val="781587806"/>
                  </a:ext>
                </a:extLst>
              </a:tr>
              <a:tr h="779736">
                <a:tc>
                  <a:txBody>
                    <a:bodyPr/>
                    <a:lstStyle/>
                    <a:p>
                      <a:pPr algn="l" fontAlgn="b"/>
                      <a:r>
                        <a:rPr lang="en-US" sz="1600" u="none" strike="noStrike" dirty="0">
                          <a:effectLst/>
                          <a:latin typeface="Calibri" panose="020F0502020204030204" pitchFamily="34" charset="0"/>
                          <a:cs typeface="Calibri" panose="020F0502020204030204" pitchFamily="34" charset="0"/>
                        </a:rPr>
                        <a:t>Bend-La Pine Administrative SD 1</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800" b="1" u="none" strike="noStrike" dirty="0">
                          <a:effectLst/>
                          <a:latin typeface="Calibri" panose="020F0502020204030204" pitchFamily="34" charset="0"/>
                          <a:cs typeface="Calibri" panose="020F0502020204030204" pitchFamily="34" charset="0"/>
                        </a:rPr>
                        <a:t>93</a:t>
                      </a:r>
                    </a:p>
                    <a:p>
                      <a:pPr algn="r" fontAlgn="b"/>
                      <a:r>
                        <a:rPr lang="en-US" sz="1600" u="none" strike="noStrike" dirty="0">
                          <a:solidFill>
                            <a:srgbClr val="FF0000"/>
                          </a:solidFill>
                          <a:effectLst/>
                          <a:latin typeface="Calibri" panose="020F0502020204030204" pitchFamily="34" charset="0"/>
                          <a:cs typeface="Calibri" panose="020F0502020204030204" pitchFamily="34" charset="0"/>
                        </a:rPr>
                        <a:t> (+17%)</a:t>
                      </a:r>
                      <a:endParaRPr lang="en-US" sz="1600" b="0" i="0" u="none" strike="noStrike" dirty="0">
                        <a:solidFill>
                          <a:srgbClr val="FF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800" b="1" u="none" strike="noStrike" dirty="0">
                          <a:effectLst/>
                          <a:latin typeface="Calibri" panose="020F0502020204030204" pitchFamily="34" charset="0"/>
                          <a:cs typeface="Calibri" panose="020F0502020204030204" pitchFamily="34" charset="0"/>
                        </a:rPr>
                        <a:t>365 </a:t>
                      </a:r>
                      <a:r>
                        <a:rPr lang="en-US" sz="1600" u="none" strike="noStrike" dirty="0">
                          <a:effectLst/>
                          <a:latin typeface="Calibri" panose="020F0502020204030204" pitchFamily="34" charset="0"/>
                          <a:cs typeface="Calibri" panose="020F0502020204030204" pitchFamily="34" charset="0"/>
                        </a:rPr>
                        <a:t> </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(+38%)</a:t>
                      </a:r>
                    </a:p>
                  </a:txBody>
                  <a:tcPr marL="7389" marR="7389" marT="7389" marB="0" anchor="b"/>
                </a:tc>
                <a:tc>
                  <a:txBody>
                    <a:bodyPr/>
                    <a:lstStyle/>
                    <a:p>
                      <a:pPr algn="r" fontAlgn="b"/>
                      <a:r>
                        <a:rPr lang="en-US" sz="1800" b="1" u="none" strike="noStrike" dirty="0">
                          <a:effectLst/>
                          <a:latin typeface="Calibri" panose="020F0502020204030204" pitchFamily="34" charset="0"/>
                          <a:cs typeface="Calibri" panose="020F0502020204030204" pitchFamily="34" charset="0"/>
                        </a:rPr>
                        <a:t>103</a:t>
                      </a:r>
                      <a:r>
                        <a:rPr lang="en-US" sz="1600" u="none" strike="noStrike" dirty="0">
                          <a:effectLst/>
                          <a:latin typeface="Calibri" panose="020F0502020204030204" pitchFamily="34" charset="0"/>
                          <a:cs typeface="Calibri" panose="020F0502020204030204" pitchFamily="34" charset="0"/>
                        </a:rPr>
                        <a:t> </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(+6%)</a:t>
                      </a:r>
                    </a:p>
                  </a:txBody>
                  <a:tcPr marL="7389" marR="7389" marT="7389" marB="0" anchor="b"/>
                </a:tc>
                <a:tc>
                  <a:txBody>
                    <a:bodyPr/>
                    <a:lstStyle/>
                    <a:p>
                      <a:pPr algn="r" fontAlgn="b"/>
                      <a:r>
                        <a:rPr lang="en-US" sz="1800" b="1" u="none" strike="noStrike" dirty="0">
                          <a:effectLst/>
                          <a:latin typeface="Calibri" panose="020F0502020204030204" pitchFamily="34" charset="0"/>
                          <a:cs typeface="Calibri" panose="020F0502020204030204" pitchFamily="34" charset="0"/>
                        </a:rPr>
                        <a:t>49</a:t>
                      </a:r>
                      <a:r>
                        <a:rPr lang="en-US" sz="1600" u="none" strike="noStrike" dirty="0">
                          <a:effectLst/>
                          <a:latin typeface="Calibri" panose="020F0502020204030204" pitchFamily="34" charset="0"/>
                          <a:cs typeface="Calibri" panose="020F0502020204030204" pitchFamily="34" charset="0"/>
                        </a:rPr>
                        <a:t>  </a:t>
                      </a:r>
                    </a:p>
                    <a:p>
                      <a:pPr algn="r" fontAlgn="b"/>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(-17%)</a:t>
                      </a:r>
                    </a:p>
                  </a:txBody>
                  <a:tcPr marL="7389" marR="7389" marT="7389" marB="0" anchor="b"/>
                </a:tc>
                <a:tc>
                  <a:txBody>
                    <a:bodyPr/>
                    <a:lstStyle/>
                    <a:p>
                      <a:pPr algn="r" fontAlgn="b"/>
                      <a:r>
                        <a:rPr lang="en-US" sz="1800" b="1" u="none" strike="noStrike" dirty="0">
                          <a:effectLst/>
                          <a:latin typeface="Calibri" panose="020F0502020204030204" pitchFamily="34" charset="0"/>
                          <a:cs typeface="Calibri" panose="020F0502020204030204" pitchFamily="34" charset="0"/>
                        </a:rPr>
                        <a:t>127</a:t>
                      </a:r>
                      <a:r>
                        <a:rPr lang="en-US" sz="1600" u="none" strike="noStrike" dirty="0">
                          <a:effectLst/>
                          <a:latin typeface="Calibri" panose="020F0502020204030204" pitchFamily="34" charset="0"/>
                          <a:cs typeface="Calibri" panose="020F0502020204030204" pitchFamily="34" charset="0"/>
                        </a:rPr>
                        <a:t>        </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(+7%)</a:t>
                      </a:r>
                    </a:p>
                  </a:txBody>
                  <a:tcPr marL="7389" marR="7389" marT="7389" marB="0" anchor="b"/>
                </a:tc>
                <a:extLst>
                  <a:ext uri="{0D108BD9-81ED-4DB2-BD59-A6C34878D82A}">
                    <a16:rowId xmlns:a16="http://schemas.microsoft.com/office/drawing/2014/main" val="1435949951"/>
                  </a:ext>
                </a:extLst>
              </a:tr>
              <a:tr h="540841">
                <a:tc>
                  <a:txBody>
                    <a:bodyPr/>
                    <a:lstStyle/>
                    <a:p>
                      <a:pPr algn="l" fontAlgn="b"/>
                      <a:r>
                        <a:rPr lang="en-US" sz="1600" u="none" strike="noStrike">
                          <a:effectLst/>
                          <a:latin typeface="Calibri" panose="020F0502020204030204" pitchFamily="34" charset="0"/>
                          <a:cs typeface="Calibri" panose="020F0502020204030204" pitchFamily="34" charset="0"/>
                        </a:rPr>
                        <a:t>Redmond SD 2J</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9</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187</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(+10%)</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44</a:t>
                      </a:r>
                    </a:p>
                    <a:p>
                      <a:pPr marL="0" marR="0" lvl="0" indent="0" algn="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(+7%)</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18</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(-31%)</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40</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(+42%)</a:t>
                      </a:r>
                    </a:p>
                  </a:txBody>
                  <a:tcPr marL="7389" marR="7389" marT="7389" marB="0" anchor="b"/>
                </a:tc>
                <a:extLst>
                  <a:ext uri="{0D108BD9-81ED-4DB2-BD59-A6C34878D82A}">
                    <a16:rowId xmlns:a16="http://schemas.microsoft.com/office/drawing/2014/main" val="1100491708"/>
                  </a:ext>
                </a:extLst>
              </a:tr>
              <a:tr h="572208">
                <a:tc>
                  <a:txBody>
                    <a:bodyPr/>
                    <a:lstStyle/>
                    <a:p>
                      <a:pPr algn="l" fontAlgn="b"/>
                      <a:r>
                        <a:rPr lang="en-US" sz="1600" u="none" strike="noStrike">
                          <a:effectLst/>
                          <a:latin typeface="Calibri" panose="020F0502020204030204" pitchFamily="34" charset="0"/>
                          <a:cs typeface="Calibri" panose="020F0502020204030204" pitchFamily="34" charset="0"/>
                        </a:rPr>
                        <a:t>Sisters SD 6</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16</a:t>
                      </a:r>
                    </a:p>
                    <a:p>
                      <a:pPr algn="r" fontAlgn="b"/>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(+31%)</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16</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(+12%)</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0</a:t>
                      </a: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extLst>
                  <a:ext uri="{0D108BD9-81ED-4DB2-BD59-A6C34878D82A}">
                    <a16:rowId xmlns:a16="http://schemas.microsoft.com/office/drawing/2014/main" val="529487289"/>
                  </a:ext>
                </a:extLst>
              </a:tr>
              <a:tr h="540841">
                <a:tc>
                  <a:txBody>
                    <a:bodyPr/>
                    <a:lstStyle/>
                    <a:p>
                      <a:pPr algn="l" fontAlgn="b"/>
                      <a:r>
                        <a:rPr lang="en-US" sz="1600" u="none" strike="noStrike">
                          <a:effectLst/>
                          <a:latin typeface="Calibri" panose="020F0502020204030204" pitchFamily="34" charset="0"/>
                          <a:cs typeface="Calibri" panose="020F0502020204030204" pitchFamily="34" charset="0"/>
                        </a:rPr>
                        <a:t>Culver SD 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35</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(+75%)</a:t>
                      </a: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0</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0</a:t>
                      </a:r>
                    </a:p>
                  </a:txBody>
                  <a:tcPr marL="7389" marR="7389" marT="7389" marB="0" anchor="b"/>
                </a:tc>
                <a:extLst>
                  <a:ext uri="{0D108BD9-81ED-4DB2-BD59-A6C34878D82A}">
                    <a16:rowId xmlns:a16="http://schemas.microsoft.com/office/drawing/2014/main" val="3286006659"/>
                  </a:ext>
                </a:extLst>
              </a:tr>
              <a:tr h="617620">
                <a:tc>
                  <a:txBody>
                    <a:bodyPr/>
                    <a:lstStyle/>
                    <a:p>
                      <a:pPr algn="l" fontAlgn="b"/>
                      <a:r>
                        <a:rPr lang="en-US" sz="1600" u="none" strike="noStrike" dirty="0">
                          <a:effectLst/>
                          <a:latin typeface="Calibri" panose="020F0502020204030204" pitchFamily="34" charset="0"/>
                          <a:cs typeface="Calibri" panose="020F0502020204030204" pitchFamily="34" charset="0"/>
                        </a:rPr>
                        <a:t>Jefferson County SD 509J</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49</a:t>
                      </a:r>
                    </a:p>
                    <a:p>
                      <a:pPr marL="0" marR="0" lvl="0" indent="0" algn="r" defTabSz="914400" rtl="0" eaLnBrk="1" fontAlgn="b" latinLnBrk="0" hangingPunct="1">
                        <a:lnSpc>
                          <a:spcPct val="100000"/>
                        </a:lnSpc>
                        <a:spcBef>
                          <a:spcPts val="0"/>
                        </a:spcBef>
                        <a:spcAft>
                          <a:spcPts val="0"/>
                        </a:spcAft>
                        <a:buClrTx/>
                        <a:buSzTx/>
                        <a:buFontTx/>
                        <a:buNone/>
                        <a:tabLst/>
                        <a:defRPr/>
                      </a:pPr>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(+88%)</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12</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9</a:t>
                      </a:r>
                    </a:p>
                  </a:txBody>
                  <a:tcPr marL="7389" marR="7389" marT="7389" marB="0" anchor="b"/>
                </a:tc>
                <a:tc>
                  <a:txBody>
                    <a:bodyPr/>
                    <a:lstStyle/>
                    <a:p>
                      <a:pPr algn="r" fontAlgn="b"/>
                      <a:r>
                        <a:rPr lang="en-US" sz="1600" u="none" strike="noStrike" dirty="0">
                          <a:effectLst/>
                          <a:latin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7389" marR="7389" marT="7389" marB="0" anchor="b"/>
                </a:tc>
                <a:extLst>
                  <a:ext uri="{0D108BD9-81ED-4DB2-BD59-A6C34878D82A}">
                    <a16:rowId xmlns:a16="http://schemas.microsoft.com/office/drawing/2014/main" val="1077728075"/>
                  </a:ext>
                </a:extLst>
              </a:tr>
              <a:tr h="602974">
                <a:tc>
                  <a:txBody>
                    <a:bodyPr/>
                    <a:lstStyle/>
                    <a:p>
                      <a:pPr algn="l" fontAlgn="b"/>
                      <a:r>
                        <a:rPr lang="en-US" sz="1600" b="0" i="0" u="none" strike="noStrike" dirty="0">
                          <a:solidFill>
                            <a:srgbClr val="000000"/>
                          </a:solidFill>
                          <a:effectLst/>
                          <a:latin typeface="Calibri" panose="020F0502020204030204" pitchFamily="34" charset="0"/>
                          <a:cs typeface="Calibri" panose="020F0502020204030204" pitchFamily="34" charset="0"/>
                        </a:rPr>
                        <a:t>Totals</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102</a:t>
                      </a:r>
                    </a:p>
                    <a:p>
                      <a:pPr algn="r" fontAlgn="b"/>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(+20%)</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707</a:t>
                      </a:r>
                    </a:p>
                    <a:p>
                      <a:pPr marL="0" algn="r" defTabSz="914400" rtl="0" eaLnBrk="1" fontAlgn="b" latinLnBrk="0" hangingPunct="1"/>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(+30%)</a:t>
                      </a:r>
                    </a:p>
                  </a:txBody>
                  <a:tcPr marL="7389" marR="7389" marT="7389" marB="0" anchor="b"/>
                </a:tc>
                <a:tc>
                  <a:txBody>
                    <a:bodyPr/>
                    <a:lstStyle/>
                    <a:p>
                      <a:pPr marL="0" algn="r" defTabSz="914400" rtl="0" eaLnBrk="1" fontAlgn="b" latinLnBrk="0" hangingPunct="1"/>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199</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(-3%)</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84</a:t>
                      </a:r>
                    </a:p>
                    <a:p>
                      <a:pPr marL="0" algn="r" defTabSz="914400" rtl="0" eaLnBrk="1" fontAlgn="b" latinLnBrk="0" hangingPunct="1"/>
                      <a:r>
                        <a:rPr lang="en-US" sz="1600" b="0" i="0" u="none" strike="noStrike" kern="1200" dirty="0">
                          <a:solidFill>
                            <a:schemeClr val="accent3">
                              <a:lumMod val="50000"/>
                            </a:schemeClr>
                          </a:solidFill>
                          <a:effectLst/>
                          <a:latin typeface="Calibri" panose="020F0502020204030204" pitchFamily="34" charset="0"/>
                          <a:ea typeface="+mn-ea"/>
                          <a:cs typeface="Calibri" panose="020F0502020204030204" pitchFamily="34" charset="0"/>
                        </a:rPr>
                        <a:t>(-18%)</a:t>
                      </a:r>
                    </a:p>
                  </a:txBody>
                  <a:tcPr marL="7389" marR="7389" marT="7389" marB="0" anchor="b"/>
                </a:tc>
                <a:tc>
                  <a:txBody>
                    <a:bodyPr/>
                    <a:lstStyle/>
                    <a:p>
                      <a:pPr algn="r" fontAlgn="b"/>
                      <a:r>
                        <a:rPr lang="en-US" sz="1800" b="1" u="none" strike="noStrike" kern="1200" dirty="0">
                          <a:solidFill>
                            <a:schemeClr val="dk1"/>
                          </a:solidFill>
                          <a:effectLst/>
                          <a:latin typeface="Calibri" panose="020F0502020204030204" pitchFamily="34" charset="0"/>
                          <a:ea typeface="+mn-ea"/>
                          <a:cs typeface="Calibri" panose="020F0502020204030204" pitchFamily="34" charset="0"/>
                        </a:rPr>
                        <a:t>179</a:t>
                      </a:r>
                    </a:p>
                    <a:p>
                      <a:pPr algn="r" fontAlgn="b"/>
                      <a:r>
                        <a:rPr lang="en-US" sz="1600" u="none" strike="noStrike" kern="1200" dirty="0">
                          <a:solidFill>
                            <a:srgbClr val="FF0000"/>
                          </a:solidFill>
                          <a:effectLst/>
                          <a:latin typeface="Calibri" panose="020F0502020204030204" pitchFamily="34" charset="0"/>
                          <a:ea typeface="+mn-ea"/>
                          <a:cs typeface="Calibri" panose="020F0502020204030204" pitchFamily="34" charset="0"/>
                        </a:rPr>
                        <a:t>(+15%)</a:t>
                      </a:r>
                    </a:p>
                  </a:txBody>
                  <a:tcPr marL="7389" marR="7389" marT="7389" marB="0" anchor="b"/>
                </a:tc>
                <a:extLst>
                  <a:ext uri="{0D108BD9-81ED-4DB2-BD59-A6C34878D82A}">
                    <a16:rowId xmlns:a16="http://schemas.microsoft.com/office/drawing/2014/main" val="297127201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46455402"/>
              </p:ext>
            </p:extLst>
          </p:nvPr>
        </p:nvGraphicFramePr>
        <p:xfrm>
          <a:off x="3657601" y="185970"/>
          <a:ext cx="7755037" cy="1353463"/>
        </p:xfrm>
        <a:graphic>
          <a:graphicData uri="http://schemas.openxmlformats.org/drawingml/2006/table">
            <a:tbl>
              <a:tblPr firstRow="1" bandRow="1">
                <a:tableStyleId>{5C22544A-7EE6-4342-B048-85BDC9FD1C3A}</a:tableStyleId>
              </a:tblPr>
              <a:tblGrid>
                <a:gridCol w="4883890">
                  <a:extLst>
                    <a:ext uri="{9D8B030D-6E8A-4147-A177-3AD203B41FA5}">
                      <a16:colId xmlns:a16="http://schemas.microsoft.com/office/drawing/2014/main" val="1919887813"/>
                    </a:ext>
                  </a:extLst>
                </a:gridCol>
                <a:gridCol w="2871147">
                  <a:extLst>
                    <a:ext uri="{9D8B030D-6E8A-4147-A177-3AD203B41FA5}">
                      <a16:colId xmlns:a16="http://schemas.microsoft.com/office/drawing/2014/main" val="1281786278"/>
                    </a:ext>
                  </a:extLst>
                </a:gridCol>
              </a:tblGrid>
              <a:tr h="518378">
                <a:tc>
                  <a:txBody>
                    <a:bodyPr/>
                    <a:lstStyle/>
                    <a:p>
                      <a:pPr algn="l"/>
                      <a:r>
                        <a:rPr lang="en-US" dirty="0"/>
                        <a:t>Unaccompanied</a:t>
                      </a:r>
                      <a:r>
                        <a:rPr lang="en-US" baseline="0" dirty="0"/>
                        <a:t> Youth (18-24)</a:t>
                      </a:r>
                      <a:endParaRPr lang="en-US" dirty="0"/>
                    </a:p>
                  </a:txBody>
                  <a:tcPr/>
                </a:tc>
                <a:tc>
                  <a:txBody>
                    <a:bodyPr/>
                    <a:lstStyle/>
                    <a:p>
                      <a:pPr algn="ctr"/>
                      <a:r>
                        <a:rPr lang="en-US" dirty="0"/>
                        <a:t>129</a:t>
                      </a:r>
                    </a:p>
                  </a:txBody>
                  <a:tcPr/>
                </a:tc>
                <a:extLst>
                  <a:ext uri="{0D108BD9-81ED-4DB2-BD59-A6C34878D82A}">
                    <a16:rowId xmlns:a16="http://schemas.microsoft.com/office/drawing/2014/main" val="1783836561"/>
                  </a:ext>
                </a:extLst>
              </a:tr>
              <a:tr h="421685">
                <a:tc>
                  <a:txBody>
                    <a:bodyPr/>
                    <a:lstStyle/>
                    <a:p>
                      <a:pPr algn="l"/>
                      <a:r>
                        <a:rPr lang="en-US" dirty="0"/>
                        <a:t>Unaccompanied Children (under 18</a:t>
                      </a:r>
                      <a:r>
                        <a:rPr lang="en-US" baseline="0" dirty="0"/>
                        <a:t>)</a:t>
                      </a:r>
                      <a:r>
                        <a:rPr lang="en-US" dirty="0"/>
                        <a:t> </a:t>
                      </a:r>
                    </a:p>
                  </a:txBody>
                  <a:tcPr/>
                </a:tc>
                <a:tc>
                  <a:txBody>
                    <a:bodyPr/>
                    <a:lstStyle/>
                    <a:p>
                      <a:pPr algn="ctr"/>
                      <a:r>
                        <a:rPr lang="en-US" dirty="0"/>
                        <a:t>5</a:t>
                      </a:r>
                    </a:p>
                  </a:txBody>
                  <a:tcPr/>
                </a:tc>
                <a:extLst>
                  <a:ext uri="{0D108BD9-81ED-4DB2-BD59-A6C34878D82A}">
                    <a16:rowId xmlns:a16="http://schemas.microsoft.com/office/drawing/2014/main" val="3354747816"/>
                  </a:ext>
                </a:extLst>
              </a:tr>
              <a:tr h="413400">
                <a:tc>
                  <a:txBody>
                    <a:bodyPr/>
                    <a:lstStyle/>
                    <a:p>
                      <a:pPr algn="l"/>
                      <a:r>
                        <a:rPr lang="en-US" dirty="0"/>
                        <a:t>All Children (under 18 years of age)</a:t>
                      </a:r>
                    </a:p>
                  </a:txBody>
                  <a:tcPr/>
                </a:tc>
                <a:tc>
                  <a:txBody>
                    <a:bodyPr/>
                    <a:lstStyle/>
                    <a:p>
                      <a:pPr algn="ctr"/>
                      <a:r>
                        <a:rPr lang="en-US" dirty="0"/>
                        <a:t>241</a:t>
                      </a:r>
                    </a:p>
                  </a:txBody>
                  <a:tcPr/>
                </a:tc>
                <a:extLst>
                  <a:ext uri="{0D108BD9-81ED-4DB2-BD59-A6C34878D82A}">
                    <a16:rowId xmlns:a16="http://schemas.microsoft.com/office/drawing/2014/main" val="2844924689"/>
                  </a:ext>
                </a:extLst>
              </a:tr>
            </a:tbl>
          </a:graphicData>
        </a:graphic>
      </p:graphicFrame>
      <p:sp>
        <p:nvSpPr>
          <p:cNvPr id="8" name="Title 7"/>
          <p:cNvSpPr>
            <a:spLocks noGrp="1"/>
          </p:cNvSpPr>
          <p:nvPr>
            <p:ph type="title"/>
          </p:nvPr>
        </p:nvSpPr>
        <p:spPr>
          <a:xfrm>
            <a:off x="249367" y="779320"/>
            <a:ext cx="2947482" cy="5029224"/>
          </a:xfrm>
        </p:spPr>
        <p:txBody>
          <a:bodyPr>
            <a:normAutofit fontScale="90000"/>
          </a:bodyPr>
          <a:lstStyle/>
          <a:p>
            <a:r>
              <a:rPr lang="en-US" dirty="0"/>
              <a:t>2025 PIT Count compared to the 23-24 McKinney-Vento Homeless Student Data</a:t>
            </a:r>
            <a:br>
              <a:rPr lang="en-US" dirty="0"/>
            </a:br>
            <a:br>
              <a:rPr lang="en-US" dirty="0"/>
            </a:br>
            <a:br>
              <a:rPr lang="en-US" dirty="0"/>
            </a:br>
            <a:br>
              <a:rPr lang="en-US" dirty="0"/>
            </a:br>
            <a:r>
              <a:rPr lang="en-US" sz="2000" dirty="0"/>
              <a:t> * indicates suppressed counts of 1-5 to protect confidentiality </a:t>
            </a:r>
            <a:br>
              <a:rPr lang="en-US" sz="3600" dirty="0"/>
            </a:br>
            <a:r>
              <a:rPr lang="en-US" dirty="0"/>
              <a:t> </a:t>
            </a:r>
          </a:p>
        </p:txBody>
      </p:sp>
    </p:spTree>
    <p:extLst>
      <p:ext uri="{BB962C8B-B14F-4D97-AF65-F5344CB8AC3E}">
        <p14:creationId xmlns:p14="http://schemas.microsoft.com/office/powerpoint/2010/main" val="323950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9DA410-7A82-48CD-8E8E-66D92E1F2295}"/>
              </a:ext>
            </a:extLst>
          </p:cNvPr>
          <p:cNvSpPr>
            <a:spLocks noGrp="1"/>
          </p:cNvSpPr>
          <p:nvPr>
            <p:ph type="title"/>
          </p:nvPr>
        </p:nvSpPr>
        <p:spPr/>
        <p:txBody>
          <a:bodyPr/>
          <a:lstStyle/>
          <a:p>
            <a:r>
              <a:rPr lang="en-US" dirty="0"/>
              <a:t>What is the Point In Time Count?</a:t>
            </a:r>
          </a:p>
        </p:txBody>
      </p:sp>
      <p:sp>
        <p:nvSpPr>
          <p:cNvPr id="4" name="Content Placeholder 3">
            <a:extLst>
              <a:ext uri="{FF2B5EF4-FFF2-40B4-BE49-F238E27FC236}">
                <a16:creationId xmlns:a16="http://schemas.microsoft.com/office/drawing/2014/main" id="{1A482DF0-1F9E-4766-B7A4-6AD3C34B3532}"/>
              </a:ext>
            </a:extLst>
          </p:cNvPr>
          <p:cNvSpPr>
            <a:spLocks noGrp="1"/>
          </p:cNvSpPr>
          <p:nvPr>
            <p:ph idx="1"/>
          </p:nvPr>
        </p:nvSpPr>
        <p:spPr/>
        <p:txBody>
          <a:bodyPr/>
          <a:lstStyle/>
          <a:p>
            <a:r>
              <a:rPr lang="en-US" dirty="0"/>
              <a:t>Point in Time Count, aka PIT, is a HUD mandated, nationwide survey of people experiencing homelessness on a single night in January. </a:t>
            </a:r>
          </a:p>
          <a:p>
            <a:r>
              <a:rPr lang="en-US" dirty="0"/>
              <a:t>The purpose is to help communities collect data regarding the counts of people experiencing homelessness, their demographics, potential causes and how individuals are or are not accessing available resources. </a:t>
            </a:r>
          </a:p>
          <a:p>
            <a:r>
              <a:rPr lang="en-US" dirty="0"/>
              <a:t>PIT count is organized and conducted by Homeless Leadership Coalition and collected by our partners and community agencies.</a:t>
            </a:r>
          </a:p>
          <a:p>
            <a:r>
              <a:rPr lang="en-US" dirty="0"/>
              <a:t>HUD only mandates a full count every other year, the Homeless Leadership Coalition has chosen to conduct a full count annually. A full count includes surveying of both sheltered and unsheltered populations .</a:t>
            </a:r>
          </a:p>
          <a:p>
            <a:pPr marL="0" indent="0">
              <a:buNone/>
            </a:pPr>
            <a:endParaRPr lang="en-US" dirty="0"/>
          </a:p>
        </p:txBody>
      </p:sp>
      <p:pic>
        <p:nvPicPr>
          <p:cNvPr id="2" name="Picture 1" descr="A picture containing text&#10;&#10;Description automatically generated">
            <a:extLst>
              <a:ext uri="{FF2B5EF4-FFF2-40B4-BE49-F238E27FC236}">
                <a16:creationId xmlns:a16="http://schemas.microsoft.com/office/drawing/2014/main" id="{136B5A3C-C711-E39F-2319-2FA349110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1983" y="5752349"/>
            <a:ext cx="2432309" cy="929642"/>
          </a:xfrm>
          <a:prstGeom prst="rect">
            <a:avLst/>
          </a:prstGeom>
        </p:spPr>
      </p:pic>
    </p:spTree>
    <p:extLst>
      <p:ext uri="{BB962C8B-B14F-4D97-AF65-F5344CB8AC3E}">
        <p14:creationId xmlns:p14="http://schemas.microsoft.com/office/powerpoint/2010/main" val="210011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b="1" dirty="0"/>
              <a:t>Leading causes of homelessness in 2025</a:t>
            </a:r>
            <a:br>
              <a:rPr lang="en-US" b="1" dirty="0"/>
            </a:br>
            <a:br>
              <a:rPr lang="en-US" b="1" dirty="0"/>
            </a:br>
            <a:endParaRPr lang="en-US" sz="1800" b="1" dirty="0"/>
          </a:p>
        </p:txBody>
      </p:sp>
      <p:graphicFrame>
        <p:nvGraphicFramePr>
          <p:cNvPr id="2" name="Chart 1">
            <a:extLst>
              <a:ext uri="{FF2B5EF4-FFF2-40B4-BE49-F238E27FC236}">
                <a16:creationId xmlns:a16="http://schemas.microsoft.com/office/drawing/2014/main" id="{1389E1A8-ECF6-D821-7490-75C164CBB619}"/>
              </a:ext>
            </a:extLst>
          </p:cNvPr>
          <p:cNvGraphicFramePr>
            <a:graphicFrameLocks/>
          </p:cNvGraphicFramePr>
          <p:nvPr>
            <p:extLst>
              <p:ext uri="{D42A27DB-BD31-4B8C-83A1-F6EECF244321}">
                <p14:modId xmlns:p14="http://schemas.microsoft.com/office/powerpoint/2010/main" val="3329523737"/>
              </p:ext>
            </p:extLst>
          </p:nvPr>
        </p:nvGraphicFramePr>
        <p:xfrm>
          <a:off x="3483980" y="740780"/>
          <a:ext cx="8206450" cy="55326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9025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890B-3319-480A-A765-4C796FE385BB}"/>
              </a:ext>
            </a:extLst>
          </p:cNvPr>
          <p:cNvSpPr>
            <a:spLocks noGrp="1"/>
          </p:cNvSpPr>
          <p:nvPr>
            <p:ph type="title"/>
          </p:nvPr>
        </p:nvSpPr>
        <p:spPr/>
        <p:txBody>
          <a:bodyPr/>
          <a:lstStyle/>
          <a:p>
            <a:r>
              <a:rPr lang="en-US" dirty="0"/>
              <a:t>Is this count even accurate?</a:t>
            </a:r>
          </a:p>
        </p:txBody>
      </p:sp>
      <p:sp>
        <p:nvSpPr>
          <p:cNvPr id="3" name="Content Placeholder 2">
            <a:extLst>
              <a:ext uri="{FF2B5EF4-FFF2-40B4-BE49-F238E27FC236}">
                <a16:creationId xmlns:a16="http://schemas.microsoft.com/office/drawing/2014/main" id="{AF1D7864-C6CB-48C9-B87A-10D08DD67A58}"/>
              </a:ext>
            </a:extLst>
          </p:cNvPr>
          <p:cNvSpPr>
            <a:spLocks noGrp="1"/>
          </p:cNvSpPr>
          <p:nvPr>
            <p:ph idx="1"/>
          </p:nvPr>
        </p:nvSpPr>
        <p:spPr/>
        <p:txBody>
          <a:bodyPr/>
          <a:lstStyle/>
          <a:p>
            <a:r>
              <a:rPr lang="en-US" dirty="0"/>
              <a:t>Homeless Leadership Coalition and HUD acknowledge the count is flawed due to variation in count methodology and implementation year-to-year.</a:t>
            </a:r>
          </a:p>
          <a:p>
            <a:pPr lvl="1"/>
            <a:r>
              <a:rPr lang="en-US" dirty="0"/>
              <a:t>This count does allow us to have a national comparison</a:t>
            </a:r>
          </a:p>
          <a:p>
            <a:endParaRPr lang="en-US" dirty="0"/>
          </a:p>
          <a:p>
            <a:r>
              <a:rPr lang="en-US" dirty="0"/>
              <a:t>Unsheltered counts have more limitations than sheltered counts</a:t>
            </a:r>
          </a:p>
          <a:p>
            <a:pPr marL="0" indent="0">
              <a:buNone/>
            </a:pPr>
            <a:endParaRPr lang="en-US" dirty="0"/>
          </a:p>
          <a:p>
            <a:r>
              <a:rPr lang="en-US" dirty="0"/>
              <a:t>We believe it to be more thorough than in years past; however, there are variables that will cause this number to fluctuate:</a:t>
            </a:r>
          </a:p>
          <a:p>
            <a:pPr lvl="1"/>
            <a:r>
              <a:rPr lang="en-US" dirty="0"/>
              <a:t>The number who decline to participate in the survey</a:t>
            </a:r>
          </a:p>
          <a:p>
            <a:pPr lvl="1"/>
            <a:r>
              <a:rPr lang="en-US" dirty="0"/>
              <a:t>The reports from street outreach workers and school-based advocates</a:t>
            </a:r>
          </a:p>
        </p:txBody>
      </p:sp>
    </p:spTree>
    <p:extLst>
      <p:ext uri="{BB962C8B-B14F-4D97-AF65-F5344CB8AC3E}">
        <p14:creationId xmlns:p14="http://schemas.microsoft.com/office/powerpoint/2010/main" val="69564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get better data? </a:t>
            </a:r>
          </a:p>
        </p:txBody>
      </p:sp>
      <p:sp>
        <p:nvSpPr>
          <p:cNvPr id="3" name="Content Placeholder 2"/>
          <p:cNvSpPr>
            <a:spLocks noGrp="1"/>
          </p:cNvSpPr>
          <p:nvPr>
            <p:ph idx="1"/>
          </p:nvPr>
        </p:nvSpPr>
        <p:spPr>
          <a:xfrm>
            <a:off x="3762103" y="1530314"/>
            <a:ext cx="7315200" cy="1134509"/>
          </a:xfrm>
        </p:spPr>
        <p:txBody>
          <a:bodyPr>
            <a:normAutofit/>
          </a:bodyPr>
          <a:lstStyle/>
          <a:p>
            <a:r>
              <a:rPr lang="en-US" dirty="0">
                <a:solidFill>
                  <a:schemeClr val="tx1"/>
                </a:solidFill>
              </a:rPr>
              <a:t>Communities are moving to a real-time, Quality By Name List</a:t>
            </a:r>
          </a:p>
          <a:p>
            <a:pPr lvl="1"/>
            <a:r>
              <a:rPr lang="en-US" dirty="0">
                <a:solidFill>
                  <a:schemeClr val="tx1"/>
                </a:solidFill>
              </a:rPr>
              <a:t>This is keeping a running list of names of individuals experiencing homelessness in our community.</a:t>
            </a:r>
          </a:p>
        </p:txBody>
      </p:sp>
      <p:sp>
        <p:nvSpPr>
          <p:cNvPr id="4" name="TextBox 3"/>
          <p:cNvSpPr txBox="1"/>
          <p:nvPr/>
        </p:nvSpPr>
        <p:spPr>
          <a:xfrm>
            <a:off x="3960708" y="2875789"/>
            <a:ext cx="720803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This method relies more heavily on our Homeless Management Information System (HMIS) and will require </a:t>
            </a:r>
            <a:r>
              <a:rPr lang="en-US" b="1" dirty="0"/>
              <a:t>more partners</a:t>
            </a:r>
            <a:r>
              <a:rPr lang="en-US" dirty="0"/>
              <a:t> to join us in entering data into this system!</a:t>
            </a:r>
          </a:p>
          <a:p>
            <a:endParaRPr lang="en-US" dirty="0"/>
          </a:p>
          <a:p>
            <a:pPr marL="285750" indent="-285750">
              <a:buFont typeface="Arial" panose="020B0604020202020204" pitchFamily="34" charset="0"/>
              <a:buChar char="•"/>
            </a:pPr>
            <a:r>
              <a:rPr lang="en-US" dirty="0"/>
              <a:t>By continually consolidating data across all agencies working with the unhoused, communities have found it possible to identify everyone experiencing homelessness and support them from first contact, all the way to achieving permanent stable housing </a:t>
            </a:r>
          </a:p>
          <a:p>
            <a:pPr marL="285750" indent="-285750">
              <a:buFont typeface="Arial" panose="020B0604020202020204" pitchFamily="34" charset="0"/>
              <a:buChar char="•"/>
            </a:pPr>
            <a:endParaRPr lang="en-US" dirty="0"/>
          </a:p>
          <a:p>
            <a:r>
              <a:rPr lang="en-US" dirty="0"/>
              <a:t> </a:t>
            </a:r>
          </a:p>
          <a:p>
            <a:endParaRPr lang="en-US" dirty="0"/>
          </a:p>
        </p:txBody>
      </p:sp>
    </p:spTree>
    <p:extLst>
      <p:ext uri="{BB962C8B-B14F-4D97-AF65-F5344CB8AC3E}">
        <p14:creationId xmlns:p14="http://schemas.microsoft.com/office/powerpoint/2010/main" val="117363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F4FA4B-9CC0-4E45-9565-44C50807F09D}"/>
              </a:ext>
            </a:extLst>
          </p:cNvPr>
          <p:cNvSpPr>
            <a:spLocks noGrp="1"/>
          </p:cNvSpPr>
          <p:nvPr>
            <p:ph type="title"/>
          </p:nvPr>
        </p:nvSpPr>
        <p:spPr/>
        <p:txBody>
          <a:bodyPr/>
          <a:lstStyle/>
          <a:p>
            <a:r>
              <a:rPr lang="en-US" dirty="0"/>
              <a:t>What is ending homelessness?</a:t>
            </a:r>
          </a:p>
        </p:txBody>
      </p:sp>
      <p:sp>
        <p:nvSpPr>
          <p:cNvPr id="6" name="Content Placeholder 5">
            <a:extLst>
              <a:ext uri="{FF2B5EF4-FFF2-40B4-BE49-F238E27FC236}">
                <a16:creationId xmlns:a16="http://schemas.microsoft.com/office/drawing/2014/main" id="{46270E47-FCFC-44BA-BFBF-9CF53B485FF5}"/>
              </a:ext>
            </a:extLst>
          </p:cNvPr>
          <p:cNvSpPr>
            <a:spLocks noGrp="1"/>
          </p:cNvSpPr>
          <p:nvPr>
            <p:ph idx="1"/>
          </p:nvPr>
        </p:nvSpPr>
        <p:spPr/>
        <p:txBody>
          <a:bodyPr>
            <a:normAutofit/>
          </a:bodyPr>
          <a:lstStyle/>
          <a:p>
            <a:pPr marL="0" indent="0">
              <a:buNone/>
            </a:pPr>
            <a:r>
              <a:rPr lang="en-US" sz="2400" u="sng" dirty="0"/>
              <a:t>Housing ends homelessness:</a:t>
            </a:r>
            <a:br>
              <a:rPr lang="en-US" sz="2400" dirty="0"/>
            </a:br>
            <a:r>
              <a:rPr lang="en-US" sz="2400" dirty="0"/>
              <a:t>Ending homelessness means that if someone does experience a housing crisis, our community has the resources and supports to quickly move people back to housing stability</a:t>
            </a:r>
          </a:p>
          <a:p>
            <a:pPr marL="0" indent="0">
              <a:buNone/>
            </a:pPr>
            <a:endParaRPr lang="en-US" sz="2400" dirty="0"/>
          </a:p>
          <a:p>
            <a:pPr marL="0" indent="0">
              <a:buNone/>
            </a:pPr>
            <a:r>
              <a:rPr lang="en-US" sz="2400" u="sng" dirty="0"/>
              <a:t>Functional Zero: </a:t>
            </a:r>
            <a:br>
              <a:rPr lang="en-US" sz="2400" u="sng" dirty="0"/>
            </a:br>
            <a:r>
              <a:rPr lang="en-US" sz="2400" dirty="0"/>
              <a:t>This number is reached when the number of individuals experiencing homelessness whether sheltered, or unsheltered is NOT greater than the monthly housing placement rate. </a:t>
            </a:r>
          </a:p>
        </p:txBody>
      </p:sp>
    </p:spTree>
    <p:extLst>
      <p:ext uri="{BB962C8B-B14F-4D97-AF65-F5344CB8AC3E}">
        <p14:creationId xmlns:p14="http://schemas.microsoft.com/office/powerpoint/2010/main" val="400077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5599-DC5E-F842-A886-19E0CF5CF82A}"/>
              </a:ext>
            </a:extLst>
          </p:cNvPr>
          <p:cNvSpPr>
            <a:spLocks noGrp="1"/>
          </p:cNvSpPr>
          <p:nvPr>
            <p:ph type="title"/>
          </p:nvPr>
        </p:nvSpPr>
        <p:spPr/>
        <p:txBody>
          <a:bodyPr vert="horz" lIns="91440" tIns="45720" rIns="91440" bIns="45720" rtlCol="0" anchor="ctr">
            <a:normAutofit/>
          </a:bodyPr>
          <a:lstStyle/>
          <a:p>
            <a:r>
              <a:rPr lang="en-US" sz="3600" dirty="0"/>
              <a:t>Measuring our impact</a:t>
            </a:r>
          </a:p>
        </p:txBody>
      </p:sp>
      <p:sp>
        <p:nvSpPr>
          <p:cNvPr id="3" name="Content Placeholder 2">
            <a:extLst>
              <a:ext uri="{FF2B5EF4-FFF2-40B4-BE49-F238E27FC236}">
                <a16:creationId xmlns:a16="http://schemas.microsoft.com/office/drawing/2014/main" id="{9A83548A-B778-7644-9C0E-8E1B4466E27E}"/>
              </a:ext>
            </a:extLst>
          </p:cNvPr>
          <p:cNvSpPr>
            <a:spLocks noGrp="1"/>
          </p:cNvSpPr>
          <p:nvPr>
            <p:ph idx="1"/>
          </p:nvPr>
        </p:nvSpPr>
        <p:spPr/>
        <p:txBody>
          <a:bodyPr vert="horz" lIns="91440" tIns="45720" rIns="91440" bIns="45720" rtlCol="0" anchor="ctr">
            <a:normAutofit/>
          </a:bodyPr>
          <a:lstStyle/>
          <a:p>
            <a:pPr marL="0" indent="0">
              <a:buNone/>
            </a:pPr>
            <a:r>
              <a:rPr lang="en-US" sz="2400" dirty="0">
                <a:solidFill>
                  <a:schemeClr val="tx1"/>
                </a:solidFill>
              </a:rPr>
              <a:t>Continuums can evaluate success and community needs using  Housing &amp; Urban Development’s </a:t>
            </a:r>
            <a:r>
              <a:rPr lang="en-US" sz="2400" dirty="0">
                <a:solidFill>
                  <a:schemeClr val="tx1"/>
                </a:solidFill>
                <a:hlinkClick r:id="rId3"/>
              </a:rPr>
              <a:t>system performance measures</a:t>
            </a:r>
            <a:r>
              <a:rPr lang="en-US" sz="2400" dirty="0">
                <a:solidFill>
                  <a:schemeClr val="tx1"/>
                </a:solidFill>
              </a:rPr>
              <a:t>. </a:t>
            </a:r>
            <a:br>
              <a:rPr lang="en-US" sz="2400" dirty="0">
                <a:solidFill>
                  <a:schemeClr val="tx1"/>
                </a:solidFill>
              </a:rPr>
            </a:br>
            <a:br>
              <a:rPr lang="en-US" sz="2400" dirty="0">
                <a:solidFill>
                  <a:schemeClr val="tx1"/>
                </a:solidFill>
              </a:rPr>
            </a:br>
            <a:r>
              <a:rPr lang="en-US" sz="2400" dirty="0">
                <a:solidFill>
                  <a:schemeClr val="tx1"/>
                </a:solidFill>
              </a:rPr>
              <a:t>These include: </a:t>
            </a:r>
          </a:p>
          <a:p>
            <a:pPr lvl="1"/>
            <a:r>
              <a:rPr lang="en-US" sz="2400" dirty="0">
                <a:solidFill>
                  <a:schemeClr val="tx1"/>
                </a:solidFill>
              </a:rPr>
              <a:t>1</a:t>
            </a:r>
            <a:r>
              <a:rPr lang="en-US" sz="2400" baseline="30000" dirty="0">
                <a:solidFill>
                  <a:schemeClr val="tx1"/>
                </a:solidFill>
              </a:rPr>
              <a:t>st</a:t>
            </a:r>
            <a:r>
              <a:rPr lang="en-US" sz="2400" dirty="0">
                <a:solidFill>
                  <a:schemeClr val="tx1"/>
                </a:solidFill>
              </a:rPr>
              <a:t> time homeless </a:t>
            </a:r>
          </a:p>
          <a:p>
            <a:pPr lvl="1"/>
            <a:r>
              <a:rPr lang="en-US" sz="2400" dirty="0">
                <a:solidFill>
                  <a:schemeClr val="tx1"/>
                </a:solidFill>
              </a:rPr>
              <a:t>Length of time homeless</a:t>
            </a:r>
          </a:p>
          <a:p>
            <a:pPr lvl="1"/>
            <a:r>
              <a:rPr lang="en-US" sz="2400" dirty="0">
                <a:solidFill>
                  <a:schemeClr val="tx1"/>
                </a:solidFill>
              </a:rPr>
              <a:t>Successful placement and retention of housing</a:t>
            </a:r>
          </a:p>
          <a:p>
            <a:pPr lvl="1"/>
            <a:r>
              <a:rPr lang="en-US" sz="2400" dirty="0">
                <a:solidFill>
                  <a:schemeClr val="tx1"/>
                </a:solidFill>
              </a:rPr>
              <a:t>Returns to homeless </a:t>
            </a:r>
          </a:p>
          <a:p>
            <a:pPr lvl="1"/>
            <a:r>
              <a:rPr lang="en-US" sz="2400" dirty="0">
                <a:solidFill>
                  <a:schemeClr val="tx1"/>
                </a:solidFill>
              </a:rPr>
              <a:t>Increase in income </a:t>
            </a:r>
          </a:p>
        </p:txBody>
      </p:sp>
      <p:sp>
        <p:nvSpPr>
          <p:cNvPr id="5" name="Rectangle 4">
            <a:extLst>
              <a:ext uri="{FF2B5EF4-FFF2-40B4-BE49-F238E27FC236}">
                <a16:creationId xmlns:a16="http://schemas.microsoft.com/office/drawing/2014/main" id="{F3CD27B3-7E17-744F-AC09-6559DAC840A6}"/>
              </a:ext>
            </a:extLst>
          </p:cNvPr>
          <p:cNvSpPr/>
          <p:nvPr/>
        </p:nvSpPr>
        <p:spPr>
          <a:xfrm>
            <a:off x="9510425" y="6304003"/>
            <a:ext cx="2305439" cy="369332"/>
          </a:xfrm>
          <a:prstGeom prst="rect">
            <a:avLst/>
          </a:prstGeom>
        </p:spPr>
        <p:txBody>
          <a:bodyPr wrap="none">
            <a:spAutoFit/>
          </a:bodyPr>
          <a:lstStyle/>
          <a:p>
            <a:r>
              <a:rPr lang="en-US" dirty="0">
                <a:solidFill>
                  <a:srgbClr val="002060"/>
                </a:solidFill>
              </a:rPr>
              <a:t>info@cohomeless.org</a:t>
            </a:r>
            <a:endParaRPr lang="en-US" dirty="0"/>
          </a:p>
        </p:txBody>
      </p:sp>
    </p:spTree>
    <p:extLst>
      <p:ext uri="{BB962C8B-B14F-4D97-AF65-F5344CB8AC3E}">
        <p14:creationId xmlns:p14="http://schemas.microsoft.com/office/powerpoint/2010/main" val="2141082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Continuum needs and priorities </a:t>
            </a:r>
          </a:p>
        </p:txBody>
      </p:sp>
      <p:sp>
        <p:nvSpPr>
          <p:cNvPr id="3" name="Content Placeholder 2"/>
          <p:cNvSpPr>
            <a:spLocks noGrp="1"/>
          </p:cNvSpPr>
          <p:nvPr>
            <p:ph idx="1"/>
          </p:nvPr>
        </p:nvSpPr>
        <p:spPr>
          <a:xfrm>
            <a:off x="3761772" y="567159"/>
            <a:ext cx="7422696" cy="6053559"/>
          </a:xfrm>
        </p:spPr>
        <p:txBody>
          <a:bodyPr>
            <a:normAutofit fontScale="92500" lnSpcReduction="20000"/>
          </a:bodyPr>
          <a:lstStyle/>
          <a:p>
            <a:pPr marL="0" indent="0">
              <a:buNone/>
            </a:pPr>
            <a:r>
              <a:rPr lang="en-US" sz="2200" dirty="0">
                <a:solidFill>
                  <a:schemeClr val="tx1"/>
                </a:solidFill>
              </a:rPr>
              <a:t>Additional Navigation center(s)</a:t>
            </a:r>
          </a:p>
          <a:p>
            <a:pPr marL="0" indent="0">
              <a:buNone/>
            </a:pPr>
            <a:endParaRPr lang="en-US" sz="2200" dirty="0">
              <a:solidFill>
                <a:schemeClr val="tx1"/>
              </a:solidFill>
            </a:endParaRPr>
          </a:p>
          <a:p>
            <a:pPr marL="0" indent="0">
              <a:buNone/>
            </a:pPr>
            <a:r>
              <a:rPr lang="en-US" sz="2200" dirty="0">
                <a:solidFill>
                  <a:schemeClr val="tx1"/>
                </a:solidFill>
              </a:rPr>
              <a:t>Increased availability of Low-barrier shelter and shelter alternatives for all populations including youth, adults and families</a:t>
            </a:r>
          </a:p>
          <a:p>
            <a:pPr marL="0" indent="0">
              <a:buNone/>
            </a:pPr>
            <a:endParaRPr lang="en-US" sz="2200" dirty="0">
              <a:solidFill>
                <a:schemeClr val="tx1"/>
              </a:solidFill>
            </a:endParaRPr>
          </a:p>
          <a:p>
            <a:pPr marL="0" indent="0">
              <a:buNone/>
            </a:pPr>
            <a:r>
              <a:rPr lang="en-US" sz="2200" dirty="0">
                <a:solidFill>
                  <a:schemeClr val="tx1"/>
                </a:solidFill>
              </a:rPr>
              <a:t>Transitional housing</a:t>
            </a:r>
          </a:p>
          <a:p>
            <a:pPr marL="0" indent="0">
              <a:buNone/>
            </a:pPr>
            <a:endParaRPr lang="en-US" sz="2200" dirty="0">
              <a:solidFill>
                <a:schemeClr val="tx1"/>
              </a:solidFill>
            </a:endParaRPr>
          </a:p>
          <a:p>
            <a:pPr marL="0" indent="0">
              <a:buNone/>
            </a:pPr>
            <a:r>
              <a:rPr lang="en-US" sz="2200" dirty="0">
                <a:solidFill>
                  <a:schemeClr val="tx1"/>
                </a:solidFill>
              </a:rPr>
              <a:t>Additional permanent supportive housing units</a:t>
            </a:r>
          </a:p>
          <a:p>
            <a:pPr marL="342900" lvl="1" indent="-342900">
              <a:spcBef>
                <a:spcPts val="1200"/>
              </a:spcBef>
            </a:pPr>
            <a:r>
              <a:rPr lang="en-US" sz="2200" dirty="0">
                <a:solidFill>
                  <a:schemeClr val="tx1"/>
                </a:solidFill>
              </a:rPr>
              <a:t>Designated units preferred over scattered site</a:t>
            </a:r>
          </a:p>
          <a:p>
            <a:pPr marL="0" lvl="1" indent="0">
              <a:spcBef>
                <a:spcPts val="1200"/>
              </a:spcBef>
              <a:buNone/>
            </a:pPr>
            <a:endParaRPr lang="en-US" sz="2200" dirty="0">
              <a:solidFill>
                <a:schemeClr val="tx1"/>
              </a:solidFill>
            </a:endParaRPr>
          </a:p>
          <a:p>
            <a:pPr marL="0" indent="0">
              <a:buNone/>
            </a:pPr>
            <a:r>
              <a:rPr lang="en-US" sz="2200" dirty="0">
                <a:solidFill>
                  <a:schemeClr val="tx1"/>
                </a:solidFill>
              </a:rPr>
              <a:t>Additional units of affordable housing for very low-income</a:t>
            </a:r>
          </a:p>
          <a:p>
            <a:pPr marL="0" indent="0">
              <a:buNone/>
            </a:pPr>
            <a:endParaRPr lang="en-US" sz="2200" dirty="0">
              <a:solidFill>
                <a:schemeClr val="tx1"/>
              </a:solidFill>
            </a:endParaRPr>
          </a:p>
          <a:p>
            <a:pPr marL="0" indent="0">
              <a:buNone/>
            </a:pPr>
            <a:r>
              <a:rPr lang="en-US" sz="2200" dirty="0">
                <a:solidFill>
                  <a:schemeClr val="tx1"/>
                </a:solidFill>
              </a:rPr>
              <a:t>Additional funding for </a:t>
            </a:r>
          </a:p>
          <a:p>
            <a:r>
              <a:rPr lang="en-US" sz="2200" dirty="0">
                <a:solidFill>
                  <a:schemeClr val="tx1"/>
                </a:solidFill>
              </a:rPr>
              <a:t>Outreach</a:t>
            </a:r>
          </a:p>
          <a:p>
            <a:r>
              <a:rPr lang="en-US" sz="2200" dirty="0">
                <a:solidFill>
                  <a:schemeClr val="tx1"/>
                </a:solidFill>
              </a:rPr>
              <a:t>Rental assistance </a:t>
            </a:r>
          </a:p>
          <a:p>
            <a:r>
              <a:rPr lang="en-US" sz="2200" dirty="0">
                <a:solidFill>
                  <a:schemeClr val="tx1"/>
                </a:solidFill>
              </a:rPr>
              <a:t>Landlord mitigation</a:t>
            </a:r>
          </a:p>
          <a:p>
            <a:endParaRPr lang="en-US" dirty="0"/>
          </a:p>
        </p:txBody>
      </p:sp>
    </p:spTree>
    <p:extLst>
      <p:ext uri="{BB962C8B-B14F-4D97-AF65-F5344CB8AC3E}">
        <p14:creationId xmlns:p14="http://schemas.microsoft.com/office/powerpoint/2010/main" val="939548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9F78-F41D-4A49-81D0-410E95E5CF73}"/>
              </a:ext>
            </a:extLst>
          </p:cNvPr>
          <p:cNvSpPr>
            <a:spLocks noGrp="1"/>
          </p:cNvSpPr>
          <p:nvPr>
            <p:ph type="title"/>
          </p:nvPr>
        </p:nvSpPr>
        <p:spPr/>
        <p:txBody>
          <a:bodyPr vert="horz" lIns="91440" tIns="45720" rIns="91440" bIns="45720" rtlCol="0" anchor="ctr">
            <a:normAutofit/>
          </a:bodyPr>
          <a:lstStyle/>
          <a:p>
            <a:br>
              <a:rPr lang="en-US" sz="3600" dirty="0">
                <a:solidFill>
                  <a:schemeClr val="bg1"/>
                </a:solidFill>
              </a:rPr>
            </a:br>
            <a:r>
              <a:rPr lang="en-US" dirty="0">
                <a:solidFill>
                  <a:schemeClr val="bg1"/>
                </a:solidFill>
              </a:rPr>
              <a:t>How can you help?</a:t>
            </a:r>
            <a:endParaRPr lang="en-US" sz="3600" dirty="0">
              <a:solidFill>
                <a:schemeClr val="bg1"/>
              </a:solidFill>
            </a:endParaRPr>
          </a:p>
        </p:txBody>
      </p:sp>
      <p:sp>
        <p:nvSpPr>
          <p:cNvPr id="3" name="Content Placeholder 2">
            <a:extLst>
              <a:ext uri="{FF2B5EF4-FFF2-40B4-BE49-F238E27FC236}">
                <a16:creationId xmlns:a16="http://schemas.microsoft.com/office/drawing/2014/main" id="{74E79E8C-47D9-774C-B36C-9AA77C5833EC}"/>
              </a:ext>
            </a:extLst>
          </p:cNvPr>
          <p:cNvSpPr>
            <a:spLocks noGrp="1"/>
          </p:cNvSpPr>
          <p:nvPr>
            <p:ph idx="1"/>
          </p:nvPr>
        </p:nvSpPr>
        <p:spPr>
          <a:xfrm>
            <a:off x="3634451" y="601884"/>
            <a:ext cx="7741761" cy="5634824"/>
          </a:xfrm>
        </p:spPr>
        <p:txBody>
          <a:bodyPr vert="horz" lIns="91440" tIns="45720" rIns="91440" bIns="45720" rtlCol="0" anchor="ctr">
            <a:normAutofit/>
          </a:bodyPr>
          <a:lstStyle/>
          <a:p>
            <a:pPr marL="0" indent="0">
              <a:buNone/>
            </a:pPr>
            <a:endParaRPr lang="en-US" sz="2400" b="1" dirty="0"/>
          </a:p>
          <a:p>
            <a:pPr marL="0" indent="0">
              <a:buNone/>
            </a:pPr>
            <a:r>
              <a:rPr lang="en-US" sz="2400" b="1" dirty="0"/>
              <a:t>Anyone in our community can</a:t>
            </a:r>
          </a:p>
          <a:p>
            <a:r>
              <a:rPr lang="en-US" sz="2400" dirty="0"/>
              <a:t>Engage with area service providers and communicate to friends, coworkers and neighbors about regional efforts to prevent and end homelessness</a:t>
            </a:r>
            <a:endParaRPr lang="en-US" sz="2400" b="1" dirty="0"/>
          </a:p>
          <a:p>
            <a:r>
              <a:rPr lang="en-US" sz="2400" dirty="0"/>
              <a:t>Stay in conversation with service providers and the city about your concerns so we can create housing solutions across the city. </a:t>
            </a:r>
          </a:p>
          <a:p>
            <a:r>
              <a:rPr lang="en-US" sz="2400" dirty="0"/>
              <a:t>Help us advocate at the city and county level for </a:t>
            </a:r>
          </a:p>
          <a:p>
            <a:pPr lvl="1"/>
            <a:r>
              <a:rPr lang="en-US" sz="2200" dirty="0"/>
              <a:t>additional funding for homeless services </a:t>
            </a:r>
          </a:p>
          <a:p>
            <a:pPr lvl="3"/>
            <a:r>
              <a:rPr lang="en-US" sz="2400" dirty="0"/>
              <a:t>housing affordability measures </a:t>
            </a:r>
          </a:p>
          <a:p>
            <a:pPr lvl="3"/>
            <a:r>
              <a:rPr lang="en-US" sz="2400" dirty="0"/>
              <a:t>land use and code changes that facilitate additional housing solutions</a:t>
            </a:r>
          </a:p>
          <a:p>
            <a:pPr lvl="3"/>
            <a:endParaRPr lang="en-US" dirty="0">
              <a:solidFill>
                <a:schemeClr val="tx1">
                  <a:lumMod val="50000"/>
                  <a:lumOff val="50000"/>
                </a:schemeClr>
              </a:solidFill>
            </a:endParaRPr>
          </a:p>
          <a:p>
            <a:endParaRPr lang="en-US" sz="1800" dirty="0">
              <a:solidFill>
                <a:schemeClr val="tx1">
                  <a:lumMod val="50000"/>
                  <a:lumOff val="50000"/>
                </a:schemeClr>
              </a:solidFill>
            </a:endParaRPr>
          </a:p>
          <a:p>
            <a:pPr lvl="2"/>
            <a:endParaRPr lang="en-US" sz="1800" dirty="0">
              <a:solidFill>
                <a:schemeClr val="tx1">
                  <a:lumMod val="50000"/>
                  <a:lumOff val="50000"/>
                </a:schemeClr>
              </a:solidFill>
            </a:endParaRPr>
          </a:p>
        </p:txBody>
      </p:sp>
      <p:sp>
        <p:nvSpPr>
          <p:cNvPr id="6" name="Rectangle 5">
            <a:extLst>
              <a:ext uri="{FF2B5EF4-FFF2-40B4-BE49-F238E27FC236}">
                <a16:creationId xmlns:a16="http://schemas.microsoft.com/office/drawing/2014/main" id="{417618F5-65EE-5F47-B1D9-01B85E162630}"/>
              </a:ext>
            </a:extLst>
          </p:cNvPr>
          <p:cNvSpPr/>
          <p:nvPr/>
        </p:nvSpPr>
        <p:spPr>
          <a:xfrm>
            <a:off x="9378549" y="6236708"/>
            <a:ext cx="2305439" cy="369332"/>
          </a:xfrm>
          <a:prstGeom prst="rect">
            <a:avLst/>
          </a:prstGeom>
        </p:spPr>
        <p:txBody>
          <a:bodyPr wrap="none">
            <a:spAutoFit/>
          </a:bodyPr>
          <a:lstStyle/>
          <a:p>
            <a:r>
              <a:rPr lang="en-US" dirty="0">
                <a:solidFill>
                  <a:srgbClr val="002060"/>
                </a:solidFill>
              </a:rPr>
              <a:t>info@cohomeless.org</a:t>
            </a:r>
            <a:endParaRPr lang="en-US" dirty="0"/>
          </a:p>
        </p:txBody>
      </p:sp>
    </p:spTree>
    <p:extLst>
      <p:ext uri="{BB962C8B-B14F-4D97-AF65-F5344CB8AC3E}">
        <p14:creationId xmlns:p14="http://schemas.microsoft.com/office/powerpoint/2010/main" val="298411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86FF2-539E-4F77-83A7-DBF2F788E36C}"/>
              </a:ext>
            </a:extLst>
          </p:cNvPr>
          <p:cNvSpPr>
            <a:spLocks noGrp="1"/>
          </p:cNvSpPr>
          <p:nvPr>
            <p:ph type="title"/>
          </p:nvPr>
        </p:nvSpPr>
        <p:spPr/>
        <p:txBody>
          <a:bodyPr/>
          <a:lstStyle/>
          <a:p>
            <a:r>
              <a:rPr lang="en-US" spc="-100" dirty="0">
                <a:ln w="15875">
                  <a:solidFill>
                    <a:srgbClr val="FFFFFF"/>
                  </a:solidFill>
                </a:ln>
              </a:rPr>
              <a:t>Thank  You!</a:t>
            </a:r>
            <a:endParaRPr lang="en-US" dirty="0"/>
          </a:p>
        </p:txBody>
      </p:sp>
      <p:pic>
        <p:nvPicPr>
          <p:cNvPr id="4" name="Content Placeholder 3">
            <a:extLst>
              <a:ext uri="{FF2B5EF4-FFF2-40B4-BE49-F238E27FC236}">
                <a16:creationId xmlns:a16="http://schemas.microsoft.com/office/drawing/2014/main" id="{7E908B8B-41CC-43C6-A4D1-901D8544A74F}"/>
              </a:ext>
            </a:extLst>
          </p:cNvPr>
          <p:cNvPicPr>
            <a:picLocks noGrp="1" noChangeAspect="1"/>
          </p:cNvPicPr>
          <p:nvPr>
            <p:ph idx="1"/>
          </p:nvPr>
        </p:nvPicPr>
        <p:blipFill>
          <a:blip r:embed="rId2"/>
          <a:stretch>
            <a:fillRect/>
          </a:stretch>
        </p:blipFill>
        <p:spPr>
          <a:xfrm>
            <a:off x="4043082" y="863600"/>
            <a:ext cx="6237711" cy="5798793"/>
          </a:xfrm>
          <a:prstGeom prst="rect">
            <a:avLst/>
          </a:prstGeom>
        </p:spPr>
      </p:pic>
    </p:spTree>
    <p:extLst>
      <p:ext uri="{BB962C8B-B14F-4D97-AF65-F5344CB8AC3E}">
        <p14:creationId xmlns:p14="http://schemas.microsoft.com/office/powerpoint/2010/main" val="1886042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E606-C2AA-4448-A9DF-D80E17111459}"/>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8AEF1634-861B-4C1C-A2E8-CBFA05F5BC4B}"/>
              </a:ext>
            </a:extLst>
          </p:cNvPr>
          <p:cNvSpPr>
            <a:spLocks noGrp="1"/>
          </p:cNvSpPr>
          <p:nvPr>
            <p:ph idx="1"/>
          </p:nvPr>
        </p:nvSpPr>
        <p:spPr/>
        <p:txBody>
          <a:bodyPr>
            <a:normAutofit lnSpcReduction="10000"/>
          </a:bodyPr>
          <a:lstStyle/>
          <a:p>
            <a:r>
              <a:rPr lang="en-US" dirty="0"/>
              <a:t>Surveys were conducted between January 28</a:t>
            </a:r>
            <a:r>
              <a:rPr lang="en-US" baseline="30000" dirty="0"/>
              <a:t>th</a:t>
            </a:r>
            <a:r>
              <a:rPr lang="en-US" dirty="0"/>
              <a:t> and February 3</a:t>
            </a:r>
            <a:r>
              <a:rPr lang="en-US" baseline="30000" dirty="0"/>
              <a:t>rd</a:t>
            </a:r>
            <a:r>
              <a:rPr lang="en-US" dirty="0"/>
              <a:t>  asking people where they slept the night of January 27</a:t>
            </a:r>
            <a:r>
              <a:rPr lang="en-US" baseline="30000" dirty="0"/>
              <a:t>th</a:t>
            </a:r>
            <a:r>
              <a:rPr lang="en-US" dirty="0"/>
              <a:t>.</a:t>
            </a:r>
          </a:p>
          <a:p>
            <a:r>
              <a:rPr lang="en-US" dirty="0"/>
              <a:t>Service provider staff and trained volunteers surveyed individuals in shelters, transitional housing, at local meal sites, health care clinics, hotels/motels, camps, on public lands and by canvassing local streets and asked individuals if they would volunteer to participate in the survey.</a:t>
            </a:r>
            <a:br>
              <a:rPr lang="en-US" dirty="0"/>
            </a:br>
            <a:endParaRPr lang="en-US" dirty="0"/>
          </a:p>
          <a:p>
            <a:pPr lvl="1"/>
            <a:r>
              <a:rPr lang="en-US" dirty="0"/>
              <a:t>1252 electronic interview surveys were completed</a:t>
            </a:r>
          </a:p>
          <a:p>
            <a:pPr lvl="1"/>
            <a:r>
              <a:rPr lang="en-US" dirty="0"/>
              <a:t>190 observational surveys were completed</a:t>
            </a:r>
          </a:p>
          <a:p>
            <a:pPr lvl="1"/>
            <a:r>
              <a:rPr lang="en-US" dirty="0"/>
              <a:t>666 were in shelters across the region</a:t>
            </a:r>
          </a:p>
          <a:p>
            <a:pPr lvl="1"/>
            <a:r>
              <a:rPr lang="en-US" dirty="0"/>
              <a:t>Total of 2108 unique, unduplicated people were included in the Point in Time Count </a:t>
            </a:r>
          </a:p>
          <a:p>
            <a:r>
              <a:rPr lang="en-US" dirty="0"/>
              <a:t>Surveys were conducted across the Tri-County region in communities of La Pine, Sisters, Bend, Redmond, Madras, Prineville and on the Confederated Tribes of Warm Springs reservation. </a:t>
            </a:r>
          </a:p>
          <a:p>
            <a:pPr marL="0" indent="0">
              <a:buNone/>
            </a:pPr>
            <a:endParaRPr lang="en-US" dirty="0"/>
          </a:p>
        </p:txBody>
      </p:sp>
    </p:spTree>
    <p:extLst>
      <p:ext uri="{BB962C8B-B14F-4D97-AF65-F5344CB8AC3E}">
        <p14:creationId xmlns:p14="http://schemas.microsoft.com/office/powerpoint/2010/main" val="3254274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86B2-5507-4804-B3D6-ECAFC43531DC}"/>
              </a:ext>
            </a:extLst>
          </p:cNvPr>
          <p:cNvSpPr>
            <a:spLocks noGrp="1"/>
          </p:cNvSpPr>
          <p:nvPr>
            <p:ph type="title"/>
          </p:nvPr>
        </p:nvSpPr>
        <p:spPr/>
        <p:txBody>
          <a:bodyPr/>
          <a:lstStyle/>
          <a:p>
            <a:r>
              <a:rPr lang="en-US" dirty="0"/>
              <a:t>Why is PIT important?</a:t>
            </a:r>
          </a:p>
        </p:txBody>
      </p:sp>
      <p:sp>
        <p:nvSpPr>
          <p:cNvPr id="3" name="Content Placeholder 2">
            <a:extLst>
              <a:ext uri="{FF2B5EF4-FFF2-40B4-BE49-F238E27FC236}">
                <a16:creationId xmlns:a16="http://schemas.microsoft.com/office/drawing/2014/main" id="{F8864460-33F5-4803-9B8E-AFAFB9C944AB}"/>
              </a:ext>
            </a:extLst>
          </p:cNvPr>
          <p:cNvSpPr>
            <a:spLocks noGrp="1"/>
          </p:cNvSpPr>
          <p:nvPr>
            <p:ph idx="1"/>
          </p:nvPr>
        </p:nvSpPr>
        <p:spPr/>
        <p:txBody>
          <a:bodyPr/>
          <a:lstStyle/>
          <a:p>
            <a:r>
              <a:rPr lang="en-US" dirty="0"/>
              <a:t>PIT provides a snapshot in time of conditions in our local community</a:t>
            </a:r>
          </a:p>
          <a:p>
            <a:r>
              <a:rPr lang="en-US" dirty="0"/>
              <a:t>Identifies differing needs across Central Oregon geographies</a:t>
            </a:r>
          </a:p>
          <a:p>
            <a:r>
              <a:rPr lang="en-US" dirty="0"/>
              <a:t>Provides information about our neighbors experiencing homelessness and allows us to revisit services and evaluate whether they meet local needs</a:t>
            </a:r>
          </a:p>
          <a:p>
            <a:r>
              <a:rPr lang="en-US" dirty="0"/>
              <a:t>Helps to make a quantified assumption regarding the occurrence of homelessness in Central Oregon</a:t>
            </a:r>
          </a:p>
          <a:p>
            <a:r>
              <a:rPr lang="en-US" dirty="0"/>
              <a:t>Helps us advocate for additional financial resources at the local, state and federal levels </a:t>
            </a:r>
          </a:p>
        </p:txBody>
      </p:sp>
    </p:spTree>
    <p:extLst>
      <p:ext uri="{BB962C8B-B14F-4D97-AF65-F5344CB8AC3E}">
        <p14:creationId xmlns:p14="http://schemas.microsoft.com/office/powerpoint/2010/main" val="2535627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5FCC-10AC-4ECA-97A7-BA88C314E4C1}"/>
              </a:ext>
            </a:extLst>
          </p:cNvPr>
          <p:cNvSpPr>
            <a:spLocks noGrp="1"/>
          </p:cNvSpPr>
          <p:nvPr>
            <p:ph type="title"/>
          </p:nvPr>
        </p:nvSpPr>
        <p:spPr>
          <a:xfrm>
            <a:off x="229907" y="1404258"/>
            <a:ext cx="2834640" cy="2377440"/>
          </a:xfrm>
        </p:spPr>
        <p:txBody>
          <a:bodyPr/>
          <a:lstStyle/>
          <a:p>
            <a:r>
              <a:rPr lang="en-US" dirty="0"/>
              <a:t>Who is considered homeless? </a:t>
            </a:r>
          </a:p>
        </p:txBody>
      </p:sp>
      <p:sp>
        <p:nvSpPr>
          <p:cNvPr id="3" name="Content Placeholder 2">
            <a:extLst>
              <a:ext uri="{FF2B5EF4-FFF2-40B4-BE49-F238E27FC236}">
                <a16:creationId xmlns:a16="http://schemas.microsoft.com/office/drawing/2014/main" id="{C45C57EA-F7E7-4597-B958-B0606AE37EBB}"/>
              </a:ext>
            </a:extLst>
          </p:cNvPr>
          <p:cNvSpPr>
            <a:spLocks noGrp="1"/>
          </p:cNvSpPr>
          <p:nvPr>
            <p:ph idx="1"/>
          </p:nvPr>
        </p:nvSpPr>
        <p:spPr>
          <a:xfrm>
            <a:off x="3828724" y="542108"/>
            <a:ext cx="7315200" cy="5120640"/>
          </a:xfrm>
        </p:spPr>
        <p:txBody>
          <a:bodyPr>
            <a:normAutofit/>
          </a:bodyPr>
          <a:lstStyle/>
          <a:p>
            <a:pPr marL="0" indent="0">
              <a:buNone/>
            </a:pPr>
            <a:r>
              <a:rPr lang="en-US" b="1" dirty="0"/>
              <a:t>Depends on who you ask! </a:t>
            </a:r>
          </a:p>
          <a:p>
            <a:pPr marL="0" indent="0">
              <a:buNone/>
            </a:pPr>
            <a:r>
              <a:rPr lang="en-US" dirty="0"/>
              <a:t>Schools, health care, and various programs have slightly different definitions </a:t>
            </a:r>
          </a:p>
          <a:p>
            <a:pPr marL="0" indent="0">
              <a:buNone/>
            </a:pPr>
            <a:r>
              <a:rPr lang="en-US" dirty="0"/>
              <a:t>Some definitions include what HUD considers to be precariously housed or </a:t>
            </a:r>
            <a:r>
              <a:rPr lang="en-US" i="1" dirty="0"/>
              <a:t>at risk of homelessness. </a:t>
            </a:r>
            <a:r>
              <a:rPr lang="en-US" dirty="0"/>
              <a:t>Those couch surfing, doubled up with friends or family or people living in a motel paying for on their own. </a:t>
            </a:r>
          </a:p>
          <a:p>
            <a:pPr marL="0" indent="0">
              <a:buNone/>
            </a:pPr>
            <a:endParaRPr lang="en-US" dirty="0"/>
          </a:p>
          <a:p>
            <a:pPr marL="0" indent="0">
              <a:buNone/>
            </a:pPr>
            <a:r>
              <a:rPr lang="en-US" dirty="0"/>
              <a:t>For the PIT count it’s more narrowly defined as…</a:t>
            </a:r>
          </a:p>
          <a:p>
            <a:r>
              <a:rPr lang="en-US" dirty="0"/>
              <a:t>Sheltered: living in emergency shelter, transitional housing, or a hotel/motel paid for with a voucher/by an agency</a:t>
            </a:r>
          </a:p>
          <a:p>
            <a:r>
              <a:rPr lang="en-US" dirty="0"/>
              <a:t>Unsheltered: living in areas that are not meant for human habitation (abandoned buildings, outside, cars, etc.) </a:t>
            </a:r>
          </a:p>
        </p:txBody>
      </p:sp>
    </p:spTree>
    <p:extLst>
      <p:ext uri="{BB962C8B-B14F-4D97-AF65-F5344CB8AC3E}">
        <p14:creationId xmlns:p14="http://schemas.microsoft.com/office/powerpoint/2010/main" val="49928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D173-4612-43FE-9ABE-8DA84FB8E043}"/>
              </a:ext>
            </a:extLst>
          </p:cNvPr>
          <p:cNvSpPr>
            <a:spLocks noGrp="1"/>
          </p:cNvSpPr>
          <p:nvPr>
            <p:ph type="title"/>
          </p:nvPr>
        </p:nvSpPr>
        <p:spPr/>
        <p:txBody>
          <a:bodyPr/>
          <a:lstStyle/>
          <a:p>
            <a:r>
              <a:rPr lang="en-US" dirty="0"/>
              <a:t>Households experiencing homelessness on January 27th, 2025</a:t>
            </a:r>
          </a:p>
        </p:txBody>
      </p:sp>
      <p:graphicFrame>
        <p:nvGraphicFramePr>
          <p:cNvPr id="6" name="Chart 5"/>
          <p:cNvGraphicFramePr/>
          <p:nvPr>
            <p:extLst>
              <p:ext uri="{D42A27DB-BD31-4B8C-83A1-F6EECF244321}">
                <p14:modId xmlns:p14="http://schemas.microsoft.com/office/powerpoint/2010/main" val="1596069137"/>
              </p:ext>
            </p:extLst>
          </p:nvPr>
        </p:nvGraphicFramePr>
        <p:xfrm>
          <a:off x="3788229" y="882000"/>
          <a:ext cx="8177348" cy="55301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36A4A908-6F8B-B78B-77FE-3BF2941C0600}"/>
              </a:ext>
            </a:extLst>
          </p:cNvPr>
          <p:cNvGraphicFramePr>
            <a:graphicFrameLocks/>
          </p:cNvGraphicFramePr>
          <p:nvPr>
            <p:extLst>
              <p:ext uri="{D42A27DB-BD31-4B8C-83A1-F6EECF244321}">
                <p14:modId xmlns:p14="http://schemas.microsoft.com/office/powerpoint/2010/main" val="3681056631"/>
              </p:ext>
            </p:extLst>
          </p:nvPr>
        </p:nvGraphicFramePr>
        <p:xfrm>
          <a:off x="3499944" y="766885"/>
          <a:ext cx="8282152" cy="52870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105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0FB82-8607-49FD-80A7-3198AC9FC3DB}"/>
              </a:ext>
            </a:extLst>
          </p:cNvPr>
          <p:cNvSpPr>
            <a:spLocks noGrp="1"/>
          </p:cNvSpPr>
          <p:nvPr>
            <p:ph type="title"/>
          </p:nvPr>
        </p:nvSpPr>
        <p:spPr/>
        <p:txBody>
          <a:bodyPr/>
          <a:lstStyle/>
          <a:p>
            <a:r>
              <a:rPr lang="en-US" dirty="0"/>
              <a:t>Most of our unhoused neighbors live unsheltered in Deschutes County</a:t>
            </a:r>
            <a:br>
              <a:rPr lang="en-US" dirty="0"/>
            </a:br>
            <a:endParaRPr lang="en-US" dirty="0"/>
          </a:p>
        </p:txBody>
      </p:sp>
      <p:graphicFrame>
        <p:nvGraphicFramePr>
          <p:cNvPr id="3" name="Chart 2">
            <a:extLst>
              <a:ext uri="{FF2B5EF4-FFF2-40B4-BE49-F238E27FC236}">
                <a16:creationId xmlns:a16="http://schemas.microsoft.com/office/drawing/2014/main" id="{000AA973-EB5E-0D05-78D1-44B295C27EAC}"/>
              </a:ext>
            </a:extLst>
          </p:cNvPr>
          <p:cNvGraphicFramePr>
            <a:graphicFrameLocks/>
          </p:cNvGraphicFramePr>
          <p:nvPr>
            <p:extLst>
              <p:ext uri="{D42A27DB-BD31-4B8C-83A1-F6EECF244321}">
                <p14:modId xmlns:p14="http://schemas.microsoft.com/office/powerpoint/2010/main" val="2251844246"/>
              </p:ext>
            </p:extLst>
          </p:nvPr>
        </p:nvGraphicFramePr>
        <p:xfrm>
          <a:off x="3499945" y="806819"/>
          <a:ext cx="7588467" cy="526815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224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E188-298C-7A1D-15EC-F1A2E1723C64}"/>
              </a:ext>
            </a:extLst>
          </p:cNvPr>
          <p:cNvSpPr>
            <a:spLocks noGrp="1"/>
          </p:cNvSpPr>
          <p:nvPr>
            <p:ph type="title"/>
          </p:nvPr>
        </p:nvSpPr>
        <p:spPr/>
        <p:txBody>
          <a:bodyPr/>
          <a:lstStyle/>
          <a:p>
            <a:r>
              <a:rPr lang="en-US" dirty="0"/>
              <a:t>County Sheltered vs Unsheltered count compared to 2024</a:t>
            </a:r>
          </a:p>
        </p:txBody>
      </p:sp>
      <p:graphicFrame>
        <p:nvGraphicFramePr>
          <p:cNvPr id="4" name="Content Placeholder 3">
            <a:extLst>
              <a:ext uri="{FF2B5EF4-FFF2-40B4-BE49-F238E27FC236}">
                <a16:creationId xmlns:a16="http://schemas.microsoft.com/office/drawing/2014/main" id="{35A9C481-2098-071B-710A-79D116ED26A0}"/>
              </a:ext>
            </a:extLst>
          </p:cNvPr>
          <p:cNvGraphicFramePr>
            <a:graphicFrameLocks noGrp="1"/>
          </p:cNvGraphicFramePr>
          <p:nvPr>
            <p:ph idx="1"/>
            <p:extLst>
              <p:ext uri="{D42A27DB-BD31-4B8C-83A1-F6EECF244321}">
                <p14:modId xmlns:p14="http://schemas.microsoft.com/office/powerpoint/2010/main" val="1118371926"/>
              </p:ext>
            </p:extLst>
          </p:nvPr>
        </p:nvGraphicFramePr>
        <p:xfrm>
          <a:off x="3426107" y="662650"/>
          <a:ext cx="8657863" cy="55326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4738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ED173-4612-43FE-9ABE-8DA84FB8E043}"/>
              </a:ext>
            </a:extLst>
          </p:cNvPr>
          <p:cNvSpPr>
            <a:spLocks noGrp="1"/>
          </p:cNvSpPr>
          <p:nvPr>
            <p:ph type="title"/>
          </p:nvPr>
        </p:nvSpPr>
        <p:spPr/>
        <p:txBody>
          <a:bodyPr/>
          <a:lstStyle/>
          <a:p>
            <a:r>
              <a:rPr lang="en-US" dirty="0"/>
              <a:t>Total number of people experiencing homelessness by City </a:t>
            </a:r>
          </a:p>
        </p:txBody>
      </p:sp>
      <p:graphicFrame>
        <p:nvGraphicFramePr>
          <p:cNvPr id="10" name="Chart 9"/>
          <p:cNvGraphicFramePr/>
          <p:nvPr>
            <p:extLst>
              <p:ext uri="{D42A27DB-BD31-4B8C-83A1-F6EECF244321}">
                <p14:modId xmlns:p14="http://schemas.microsoft.com/office/powerpoint/2010/main" val="3957882932"/>
              </p:ext>
            </p:extLst>
          </p:nvPr>
        </p:nvGraphicFramePr>
        <p:xfrm>
          <a:off x="3489234" y="404950"/>
          <a:ext cx="8502469" cy="5728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D691416-A8BD-F4E4-0AAE-A74DA556FFCA}"/>
              </a:ext>
            </a:extLst>
          </p:cNvPr>
          <p:cNvGraphicFramePr>
            <a:graphicFrameLocks/>
          </p:cNvGraphicFramePr>
          <p:nvPr>
            <p:extLst>
              <p:ext uri="{D42A27DB-BD31-4B8C-83A1-F6EECF244321}">
                <p14:modId xmlns:p14="http://schemas.microsoft.com/office/powerpoint/2010/main" val="3059967261"/>
              </p:ext>
            </p:extLst>
          </p:nvPr>
        </p:nvGraphicFramePr>
        <p:xfrm>
          <a:off x="3402958" y="823677"/>
          <a:ext cx="8414794" cy="5310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6514802"/>
      </p:ext>
    </p:extLst>
  </p:cSld>
  <p:clrMapOvr>
    <a:masterClrMapping/>
  </p:clrMapOvr>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054979"/>
      </a:accent1>
      <a:accent2>
        <a:srgbClr val="FF914D"/>
      </a:accent2>
      <a:accent3>
        <a:srgbClr val="9AC026"/>
      </a:accent3>
      <a:accent4>
        <a:srgbClr val="EE7008"/>
      </a:accent4>
      <a:accent5>
        <a:srgbClr val="1AB39F"/>
      </a:accent5>
      <a:accent6>
        <a:srgbClr val="FF914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c89629d-6711-49dd-8aa8-a4b72202ac75" xsi:nil="true"/>
    <lcf76f155ced4ddcb4097134ff3c332f xmlns="c7e3c971-3364-43a3-a2ff-21a31f7bd6f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42D308CF10A044AD2B0EDC86130208" ma:contentTypeVersion="20" ma:contentTypeDescription="Create a new document." ma:contentTypeScope="" ma:versionID="577466044c916d9c1da3b0bca119ffc1">
  <xsd:schema xmlns:xsd="http://www.w3.org/2001/XMLSchema" xmlns:xs="http://www.w3.org/2001/XMLSchema" xmlns:p="http://schemas.microsoft.com/office/2006/metadata/properties" xmlns:ns1="http://schemas.microsoft.com/sharepoint/v3" xmlns:ns2="c7e3c971-3364-43a3-a2ff-21a31f7bd6f5" xmlns:ns3="0c89629d-6711-49dd-8aa8-a4b72202ac75" targetNamespace="http://schemas.microsoft.com/office/2006/metadata/properties" ma:root="true" ma:fieldsID="b84e99c76a7ab88bbe0052a9c2087e07" ns1:_="" ns2:_="" ns3:_="">
    <xsd:import namespace="http://schemas.microsoft.com/sharepoint/v3"/>
    <xsd:import namespace="c7e3c971-3364-43a3-a2ff-21a31f7bd6f5"/>
    <xsd:import namespace="0c89629d-6711-49dd-8aa8-a4b72202ac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e3c971-3364-43a3-a2ff-21a31f7bd6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9f1ee8-7f32-44d4-a874-4de3624ae49c"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89629d-6711-49dd-8aa8-a4b72202ac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6ae5ec-5219-43d1-be72-0c83a2ad801a}" ma:internalName="TaxCatchAll" ma:showField="CatchAllData" ma:web="0c89629d-6711-49dd-8aa8-a4b72202ac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058597-FA4D-4A2F-BF07-5D33B64DD029}">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0c89629d-6711-49dd-8aa8-a4b72202ac75"/>
    <ds:schemaRef ds:uri="http://purl.org/dc/dcmitype/"/>
    <ds:schemaRef ds:uri="c7e3c971-3364-43a3-a2ff-21a31f7bd6f5"/>
    <ds:schemaRef ds:uri="http://schemas.microsoft.com/office/2006/metadata/properties"/>
    <ds:schemaRef ds:uri="http://www.w3.org/XML/1998/namespace"/>
    <ds:schemaRef ds:uri="http://purl.org/dc/terms/"/>
    <ds:schemaRef ds:uri="http://schemas.microsoft.com/sharepoint/v3"/>
  </ds:schemaRefs>
</ds:datastoreItem>
</file>

<file path=customXml/itemProps2.xml><?xml version="1.0" encoding="utf-8"?>
<ds:datastoreItem xmlns:ds="http://schemas.openxmlformats.org/officeDocument/2006/customXml" ds:itemID="{EE7CCDD0-6934-4629-ADEF-0267A21F9F3D}">
  <ds:schemaRefs>
    <ds:schemaRef ds:uri="http://schemas.microsoft.com/sharepoint/v3/contenttype/forms"/>
  </ds:schemaRefs>
</ds:datastoreItem>
</file>

<file path=customXml/itemProps3.xml><?xml version="1.0" encoding="utf-8"?>
<ds:datastoreItem xmlns:ds="http://schemas.openxmlformats.org/officeDocument/2006/customXml" ds:itemID="{AD1E5C99-9429-4912-B16A-B21D6040EE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7e3c971-3364-43a3-a2ff-21a31f7bd6f5"/>
    <ds:schemaRef ds:uri="0c89629d-6711-49dd-8aa8-a4b72202ac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28483</TotalTime>
  <Words>1901</Words>
  <Application>Microsoft Office PowerPoint</Application>
  <PresentationFormat>Widescreen</PresentationFormat>
  <Paragraphs>353</Paragraphs>
  <Slides>27</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Corbel</vt:lpstr>
      <vt:lpstr>Wingdings 2</vt:lpstr>
      <vt:lpstr>Frame</vt:lpstr>
      <vt:lpstr>Homeless Leadership Coalition</vt:lpstr>
      <vt:lpstr>What is the Point In Time Count?</vt:lpstr>
      <vt:lpstr>Methodology</vt:lpstr>
      <vt:lpstr>Why is PIT important?</vt:lpstr>
      <vt:lpstr>Who is considered homeless? </vt:lpstr>
      <vt:lpstr>Households experiencing homelessness on January 27th, 2025</vt:lpstr>
      <vt:lpstr>Most of our unhoused neighbors live unsheltered in Deschutes County </vt:lpstr>
      <vt:lpstr>County Sheltered vs Unsheltered count compared to 2024</vt:lpstr>
      <vt:lpstr>Total number of people experiencing homelessness by City </vt:lpstr>
      <vt:lpstr>268 people under the age of 25 were unsheltered on January 27th.   293 people over the age of 55 were unsheltered on January 27th.</vt:lpstr>
      <vt:lpstr>Most experiencing homelessness in Central Oregon have lived here for more than 10 years.</vt:lpstr>
      <vt:lpstr>Most experiencing homelessness in Central Oregon have lived here for more than 10 years.</vt:lpstr>
      <vt:lpstr>80% of our homeless community have experienced homelessness for a year or longer</vt:lpstr>
      <vt:lpstr>21% of our unhoused community is experiencing chronic homelessness</vt:lpstr>
      <vt:lpstr>Of those who responded, 54% reported having a mental health disorder</vt:lpstr>
      <vt:lpstr>8%  of those experiencing homelessness have a disabling mental illness  8% of people have a disabling substance use disorder </vt:lpstr>
      <vt:lpstr>      The total number of people experiencing homelessness has increased by 89% in the last 5 years.       </vt:lpstr>
      <vt:lpstr>Takeaways </vt:lpstr>
      <vt:lpstr>2025 PIT Count compared to the 23-24 McKinney-Vento Homeless Student Data     * indicates suppressed counts of 1-5 to protect confidentiality   </vt:lpstr>
      <vt:lpstr>Leading causes of homelessness in 2025  </vt:lpstr>
      <vt:lpstr>Is this count even accurate?</vt:lpstr>
      <vt:lpstr>How do we get better data? </vt:lpstr>
      <vt:lpstr>What is ending homelessness?</vt:lpstr>
      <vt:lpstr>Measuring our impact</vt:lpstr>
      <vt:lpstr>Continuum needs and priorities </vt:lpstr>
      <vt:lpstr> How can you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Homeless Leadership Coalition</dc:title>
  <dc:creator>Provost, Cloe Belle</dc:creator>
  <cp:lastModifiedBy>Eliza Wilson</cp:lastModifiedBy>
  <cp:revision>215</cp:revision>
  <dcterms:created xsi:type="dcterms:W3CDTF">2020-10-16T22:25:30Z</dcterms:created>
  <dcterms:modified xsi:type="dcterms:W3CDTF">2025-05-19T18:39:43Z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0x010100A542D308CF10A044AD2B0EDC86130208</vt:lpwstr>
  </property>
  <property fmtid="{D5CDD505-2E9C-101B-9397-08002B2CF9AE}" pid="3" name="MediaServiceImageTags">
    <vt:lpwstr/>
  </property>
</Properties>
</file>